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8" r:id="rId3"/>
    <p:sldId id="289" r:id="rId4"/>
    <p:sldId id="290" r:id="rId5"/>
    <p:sldId id="291" r:id="rId6"/>
    <p:sldId id="293" r:id="rId7"/>
    <p:sldId id="292" r:id="rId8"/>
    <p:sldId id="294" r:id="rId9"/>
    <p:sldId id="295" r:id="rId10"/>
    <p:sldId id="296" r:id="rId11"/>
    <p:sldId id="28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9D3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81" autoAdjust="0"/>
    <p:restoredTop sz="94638" autoAdjust="0"/>
  </p:normalViewPr>
  <p:slideViewPr>
    <p:cSldViewPr>
      <p:cViewPr>
        <p:scale>
          <a:sx n="80" d="100"/>
          <a:sy n="80" d="100"/>
        </p:scale>
        <p:origin x="-1446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E86FC-04A2-44A8-AAF5-594DC4AE1188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7C65-B84B-477A-B849-9FDFFAEEE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E86FC-04A2-44A8-AAF5-594DC4AE1188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7C65-B84B-477A-B849-9FDFFAEEE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E86FC-04A2-44A8-AAF5-594DC4AE1188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7C65-B84B-477A-B849-9FDFFAEEE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E86FC-04A2-44A8-AAF5-594DC4AE1188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7C65-B84B-477A-B849-9FDFFAEEE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E86FC-04A2-44A8-AAF5-594DC4AE1188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7C65-B84B-477A-B849-9FDFFAEEE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E86FC-04A2-44A8-AAF5-594DC4AE1188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7C65-B84B-477A-B849-9FDFFAEEE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E86FC-04A2-44A8-AAF5-594DC4AE1188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7C65-B84B-477A-B849-9FDFFAEEE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E86FC-04A2-44A8-AAF5-594DC4AE1188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7C65-B84B-477A-B849-9FDFFAEEE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E86FC-04A2-44A8-AAF5-594DC4AE1188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7C65-B84B-477A-B849-9FDFFAEEE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E86FC-04A2-44A8-AAF5-594DC4AE1188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7C65-B84B-477A-B849-9FDFFAEEE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E86FC-04A2-44A8-AAF5-594DC4AE1188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7C65-B84B-477A-B849-9FDFFAEEE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E86FC-04A2-44A8-AAF5-594DC4AE1188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27C65-B84B-477A-B849-9FDFFAEEE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osreestr.ru/site/fiz/zaregistrirovat-nedvizhimoe-imushchestvo-/xml-skhemy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3" y="620688"/>
            <a:ext cx="6786611" cy="5451519"/>
          </a:xfrm>
        </p:spPr>
        <p:txBody>
          <a:bodyPr>
            <a:normAutofit fontScale="92500" lnSpcReduction="10000"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Порядок подготовки и направления органами государственной власти и органами местного самоуправления в орган регистрации прав документов, необходимых для внесения сведений о границах муниципальных образований в Единый </a:t>
            </a:r>
            <a:r>
              <a:rPr lang="ru-RU" sz="36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государственный реестр </a:t>
            </a:r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недвижимости (ЕГРН)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1520" y="214290"/>
            <a:ext cx="8712968" cy="42862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 Направление в орган регистрации прав документов, необходимых для внесения сведений в ЕГРН.</a:t>
            </a:r>
            <a:endParaRPr lang="ru-RU" sz="14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51520" y="764704"/>
            <a:ext cx="864096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соответствии с приказом Росреестра от 18.10.2016 N П/0515 "О наделении федерального государственного бюджетного учреждения "Федеральная кадастровая палата Федеральной службы государственной регистрации, кадастра и картографии" отдельными полномочиями органа регистрации прав" Филиал наделен полномочиями по внесению в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Единый государственный реестр недвижимости сведений о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границах муниципальных образований.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Уполномоченный орган письменно обращается на имя директора Филиала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просьбой внести сведения о границах объекта землеустройства в Единый государственный реестр недвижимости, обязательным приложением к обращению является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CD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-диск с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XML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-файлом. Не допускается направление обращения и сведений по электронной почте.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соответствии с п. 34 Правил предоставления документов, направляемых или предоставляемых в соответствии с частями 1, 3 - 13, 15 статьи 32 Федерального закона "О государственной регистрации недвижимости" в федеральный орган исполнительной власти (его территориальные органы), уполномоченный Правительством Российской Федерации на осуществление государственного кадастрового учета, государственной регистрации прав, ведение Единого государственного реестра недвижимости и предоставление сведений, содержащихся в Едином государственном реестре недвижимости, утвержденных Постановлением Правительства Российской Федерации от 31.12.2015 № 1532, а также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XML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-схемам «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MapPlan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01»  и «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BoundToGKN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03», каждый файл XML и PDF должен быть подписан собственной усиленной квалифицированной электронной подписью подготовившего и направившего их органа.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Филиал в срок не позднее пятнадцати рабочих дней с даты поступления в порядке межведомственного информационного взаимодействия документов (содержащихся в них сведений), вносит соответствующие сведения в Единый государственный реестр недвижимости, либо направляет уведомление о невозможности внесения соответствующих сведений в Единый государственный реестр недвижимости.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4143" y="2967335"/>
            <a:ext cx="70557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внимание.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4143" y="2967335"/>
            <a:ext cx="70557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79512" y="116632"/>
            <a:ext cx="8784976" cy="65527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Подготовка и утверждение документов территориального планирования.</a:t>
            </a:r>
          </a:p>
          <a:p>
            <a:pPr lvl="0" algn="just"/>
            <a:endParaRPr lang="ru-RU" sz="28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2. Землеустроительные работы, подготовка землеустроительной документации и ее согласование.</a:t>
            </a:r>
          </a:p>
          <a:p>
            <a:pPr lvl="0" algn="just"/>
            <a:endParaRPr lang="ru-RU" sz="28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3. Государственная экспертиза землеустроительной документации.</a:t>
            </a:r>
          </a:p>
          <a:p>
            <a:pPr lvl="0" algn="just"/>
            <a:endParaRPr lang="ru-RU" sz="28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4. Направление в орган регистрации прав документов, необходимых для внесения сведений в ЕГРН.</a:t>
            </a:r>
            <a:endParaRPr lang="ru-RU" sz="28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184576"/>
          </a:xfrm>
        </p:spPr>
        <p:txBody>
          <a:bodyPr anchor="t">
            <a:normAutofit lnSpcReduction="10000"/>
          </a:bodyPr>
          <a:lstStyle/>
          <a:p>
            <a:pPr>
              <a:lnSpc>
                <a:spcPct val="110000"/>
              </a:lnSpc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Статья 18.</a:t>
            </a:r>
          </a:p>
          <a:p>
            <a:pPr algn="just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    Документами территориального планирования муниципальных образований являются:</a:t>
            </a:r>
          </a:p>
          <a:p>
            <a:pPr algn="just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1) схемы территориального планирования муниципальных районов;</a:t>
            </a:r>
          </a:p>
          <a:p>
            <a:pPr algn="just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2) генеральные планы поселений;</a:t>
            </a:r>
          </a:p>
          <a:p>
            <a:pPr algn="just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3) генеральные планы городских округов.</a:t>
            </a:r>
          </a:p>
          <a:p>
            <a:pPr algn="just">
              <a:lnSpc>
                <a:spcPct val="110000"/>
              </a:lnSpc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Документы территориального планирования муниципальных образований могут являться основанием для установления или изменения границ муниципальных образований  в установленном порядке. Данный порядок изложен в ст. 11 Федерального закона от 06.10.2003 </a:t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N 131-ФЗ "Об общих принципах организации местного самоуправления в Российской Федерации".</a:t>
            </a:r>
          </a:p>
          <a:p>
            <a:pPr>
              <a:lnSpc>
                <a:spcPct val="110000"/>
              </a:lnSpc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lnSpc>
                <a:spcPct val="110000"/>
              </a:lnSpc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Статья 19.</a:t>
            </a:r>
          </a:p>
          <a:p>
            <a:pPr algn="just">
              <a:lnSpc>
                <a:spcPct val="110000"/>
              </a:lnSpc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    Обязательным приложением к схеме территориального планирования муниципального района являются сведения о границах населенных пунктов (в том числе границах образуемых населенных пунктов), расположенных на межселенных территориях, которые должны содержать графическое описание местоположения границ населенных пунктов, перечень координат характерных точек этих границ в системе координат, используемой для ведения Единого государственного реестра недвижимости.</a:t>
            </a:r>
          </a:p>
          <a:p>
            <a:pPr>
              <a:lnSpc>
                <a:spcPct val="110000"/>
              </a:lnSpc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lnSpc>
                <a:spcPct val="110000"/>
              </a:lnSpc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Статья 20.</a:t>
            </a:r>
          </a:p>
          <a:p>
            <a:pPr algn="just">
              <a:lnSpc>
                <a:spcPct val="110000"/>
              </a:lnSpc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    Схема территориального планирования муниципального района, в том числе внесение изменений в такую схему, утверждается представительным органом местного самоуправления муниципального района.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214290"/>
            <a:ext cx="8712968" cy="42862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 Подготовка и утверждение документов территориального планирования.</a:t>
            </a:r>
            <a:endParaRPr lang="ru-RU" sz="16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836712"/>
            <a:ext cx="8712968" cy="3600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Градостроительный Кодекс Российской Федерации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280831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Статья 9.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Доступ к утвержденным документам территориального планирования Российской Федерации, документам территориального планирования двух и более субъектов Российской Федерации, документам территориального планирования субъекта Российской Федерации, документам территориального планирования муниципальных образований и материалам по их обоснованию в информационной системе территориального планирования должен быть обеспечен с использованием официального сайта соответственно уполномоченными федеральным органом исполнительной власти, органами государственной власти субъектов Российской Федерации, органами местного самоуправления в срок, не превышающий десяти дней со дня утверждения таких документов. 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	      В настоящее время это сайт Федеральной государственной информационной системы территориального планирования (ФГИС ТП).</a:t>
            </a:r>
          </a:p>
          <a:p>
            <a:pPr>
              <a:buNone/>
            </a:pPr>
            <a:endParaRPr lang="ru-RU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836712"/>
            <a:ext cx="8712968" cy="3600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Градостроительный Кодекс Российской Федерации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4077072"/>
            <a:ext cx="8712968" cy="3600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Федеральный закон от 13.07.2015 N 218-ФЗ "О государственной регистрации недвижимости"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51520" y="4553744"/>
            <a:ext cx="8640960" cy="19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Статья 32.</a:t>
            </a:r>
          </a:p>
          <a:p>
            <a:pPr lvl="1"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Органы государственной власти и органы местного самоуправления обязаны направлять в орган регистрации прав документы (содержащиеся в них сведения) для внесения сведений в Единый государственный реестр недвижимости в случае принятия ими решений (актов) об установлении или изменении границ муниципального образования.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214290"/>
            <a:ext cx="8712968" cy="42862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 Подготовка и утверждение документов территориального планирования.</a:t>
            </a:r>
            <a:endParaRPr lang="ru-RU" sz="16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1520" y="214290"/>
            <a:ext cx="8712968" cy="55041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Землеустроительные работы, подготовка землеустроительной документации и ее согласование.</a:t>
            </a:r>
            <a:endParaRPr lang="ru-RU" sz="14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836712"/>
            <a:ext cx="8568952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соответствии с Федеральным законом от 18.06.2001 N 78-ФЗ "О землеустройстве" граница муниципального образования является объектом землеустройства. </a:t>
            </a:r>
          </a:p>
          <a:p>
            <a:pPr marL="0" marR="0" lvl="0" indent="45085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подготовки необходимых для внесения в ЕГРН документов  необходимо заключить договор с лицом, обладающим в соответствии с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п. 6 ст. 69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Земельного кодекса Российской Федерации правом выполнения работ по землеустройству, в том числе кадастровым инженером (далее - исполнитель).</a:t>
            </a:r>
          </a:p>
          <a:p>
            <a:pPr marL="0" marR="0" lvl="0" indent="4508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Конечной целью работ по землеустройству является внесение сведений о границах муниципального образования в ЕГРН.</a:t>
            </a:r>
          </a:p>
          <a:p>
            <a:pPr marL="0" marR="0" lvl="0" indent="4508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выполнении работ исполнитель должен руководствоваться следующими документами: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Земельным кодексом Российской Федерации;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Градостроительным кодексом Российской Федерации;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Федеральным законом от 18.06.2001 N 78-ФЗ "О землеустройстве";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Федеральным законом от 13.07.2015 N 218-ФЗ "О государственной регистрации недвижимости";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Постановлением Правительства РФ от 20.08.2009 N 688 "Об утверждении Правил установления на местности границ объектов землеустройства";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Приказом Минэкономразвития России от 03.06.2011 N 267 "Об утверждении порядка описания местоположения границ объектов землеустройства";</a:t>
            </a: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"Методическими рекомендациями по проведению межевания объектов землеустройства" (утв. </a:t>
            </a:r>
            <a:r>
              <a:rPr lang="ru-RU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Росземкадастром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17.02.2003);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1520" y="214290"/>
            <a:ext cx="8712968" cy="42862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Землеустроительные работы, подготовка землеустроительной документации и ее согласование.</a:t>
            </a:r>
            <a:endParaRPr lang="ru-RU" sz="14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179512" y="933301"/>
            <a:ext cx="8784976" cy="5924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Постановлением Правительства РФ от 31.12.2015 N 1532 "Об утверждении Правил предоставления документов, направляемых или предоставляемых в соответствии с частями 1, 3 - 13, 15 статьи 32 Федерального закона "О государственной регистрации недвижимости" в федеральный орган исполнительной власти (его территориальные органы), уполномоченный Правительством Российской Федерации на осуществление государственного кадастрового учета, государственной регистрации прав, ведение Единого государственного реестра недвижимости и предоставление сведений, содержащихся в Едином государственном реестре недвижимости";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Постановлением Правительства РФ от 30.07.2009 N 621 "Об утверждении формы карты (плана) объекта землеустройства и требований к ее составлению";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Постановлением Правительства РФ от 11.07.2002 N 514 "Об утверждении Положения о согласовании и утверждении землеустроительной документации, создании и ведении государственного фонда данных, полученных в результате проведения землеустройства".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Исполнитель проводит землеустроительные работы по определению координат характерных точек границы объекта землеустройства и подготавливает землеустроительную документацию в соответствии с договором.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состав землеустроительной документации входят: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6.1. землеустроительное дело по описанию местоположения границ объекта землеустройства;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6.2. карта (план) объекта землеустройства;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6.3. приложение: электронный носитель (</a:t>
            </a:r>
            <a:r>
              <a:rPr lang="en-US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CD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-диск), содержащий </a:t>
            </a:r>
            <a:r>
              <a:rPr lang="en-US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XML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-файл.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323528" y="776320"/>
            <a:ext cx="842493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подготовке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XML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-файла исполнитель должен использовать актуальные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XML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-схемы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MapPlan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01  и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BoundToGKN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03, размещенные на официальном сайте Росреестра в сети интернет по адресу: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https://rosreestr.ru/site/fiz/zaregistrirovat-nedvizhimoe-imushchestvo-/xml-skhemy/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состав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XML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-файла в формате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PDF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обязательно должны быть включены следующие документы: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решение (акт) об установлении или изменении границ муниципального образования;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схема границ муниципального образования;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карта (план) объекта землеустройства.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Координаты объекта землеустройства должны быть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топокорректны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не допускается наличие самопересечений, пиковых узлов, повторяющихся точек (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точек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расстоянии менее 0,01 м друг от друга). Административные границы не должны пересекать границы земельных участков в соответствии с внесенными в Единый государственный реестр недвижимости сведениями о таких земельных участках.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Согласование землеустроительной документации с заинтересованными органами исполнительной власти и органами местного самоуправления осуществляется ее разработчиком совместно с заказчиком в соответствии с договором о проведении землеустройства.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214290"/>
            <a:ext cx="8712968" cy="42862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Землеустроительные работы, подготовка землеустроительной документации и ее согласование.</a:t>
            </a:r>
            <a:endParaRPr lang="ru-RU" sz="14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1520" y="214290"/>
            <a:ext cx="8712968" cy="42862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Государственная экспертиза землеустроительной документации.</a:t>
            </a:r>
            <a:endParaRPr lang="ru-RU" sz="14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323528" y="677785"/>
            <a:ext cx="8568952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Согласно ст. 24 Федерального закона от 18.06.2001 N 78-ФЗ "О землеустройстве"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лица, осуществляющие проведение землеустройства, обязаны бесплатно передать экземпляр подготовленной ими землеустроительной документации в государственный фонд данных, полученных в результате проведения землеустройства (ГФДЗ).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Включение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землеустроительной документации в ГФДЗ осуществляется на основании заключения государственной экспертизы землеустроительной документации.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Государственная экспертиза землеустроительной документации осуществляется в целях обеспечения соответствия этой документации исходным данным, техническим условиям и требованиям.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передачи землеустроительной документации в ГФДЗ необходимо обратиться в Управление Росреестра по Ростовской области (Управление), которое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 взаимодействии с филиалом ФГБУ «ФКП Росреестра» по Ростовской области (Филиал) осуществляет проведение государственной экспертизы землеустроительной документации на соответствие исходным данным, техническим условиям и требованиям проведения землеустройства, в соответствии с Положением о государственной экспертизе землеустроительной документации, утвержденным постановлением Правительства Российской Федерации от 04.04.2002 № 214 «Об утверждении Положения о государственной экспертизе землеустроительной документации», а так же, сведениям, содержащимся в Едином государственном реестре недвижимости.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1520" y="214290"/>
            <a:ext cx="8712968" cy="42862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Государственная экспертиза землеустроительной документации.</a:t>
            </a:r>
            <a:endParaRPr lang="ru-RU" sz="14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323528" y="770800"/>
            <a:ext cx="856895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итогам проведения государственной экспертизы землеустроительной документации (далее – экспертиза) в случае соответствия землеустроительной документации, представленной на экспертизу, исходным данным, техническим условиям и требованиям проведения землеустройства подготавливается положительное заключение экспертной комиссии.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наличии замечаний и несоответствия землеустроительной документации, представленной на экспертизу, исходным данным, техническим условиям и требованиям проведения землеустройства, подготавливается отрицательной заключение экспертной комиссии, содержащее информацию о необходимости доработки (переработки) землеустроительной документации с учетом замечаний и предложений экспертной комиссии и представления этой документации на повторную экспертизу.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Заключение экспертной комиссии утверждается приказом Управления.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После получения положительного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заключения экспертной комиссии данное заключение и приказ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Управления об утверждении результатов экспертизы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помещаются в состав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XML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-файла.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2388</TotalTime>
  <Words>1320</Words>
  <Application>Microsoft Office PowerPoint</Application>
  <PresentationFormat>Экран (4:3)</PresentationFormat>
  <Paragraphs>91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Иванова Юлия Геннадьевна</dc:creator>
  <cp:lastModifiedBy>Роман Денисов</cp:lastModifiedBy>
  <cp:revision>253</cp:revision>
  <dcterms:created xsi:type="dcterms:W3CDTF">2016-10-18T10:38:12Z</dcterms:created>
  <dcterms:modified xsi:type="dcterms:W3CDTF">2019-06-13T11:16:14Z</dcterms:modified>
</cp:coreProperties>
</file>