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rawings/drawing3.xml" ContentType="application/vnd.openxmlformats-officedocument.drawingml.chartshape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4"/>
  </p:notesMasterIdLst>
  <p:sldIdLst>
    <p:sldId id="263" r:id="rId2"/>
    <p:sldId id="257" r:id="rId3"/>
    <p:sldId id="377" r:id="rId4"/>
    <p:sldId id="378" r:id="rId5"/>
    <p:sldId id="281" r:id="rId6"/>
    <p:sldId id="379" r:id="rId7"/>
    <p:sldId id="366" r:id="rId8"/>
    <p:sldId id="367" r:id="rId9"/>
    <p:sldId id="380" r:id="rId10"/>
    <p:sldId id="381" r:id="rId11"/>
    <p:sldId id="382" r:id="rId12"/>
    <p:sldId id="370" r:id="rId13"/>
    <p:sldId id="383" r:id="rId14"/>
    <p:sldId id="384" r:id="rId15"/>
    <p:sldId id="385" r:id="rId16"/>
    <p:sldId id="259" r:id="rId17"/>
    <p:sldId id="371" r:id="rId18"/>
    <p:sldId id="373" r:id="rId19"/>
    <p:sldId id="386" r:id="rId20"/>
    <p:sldId id="387" r:id="rId21"/>
    <p:sldId id="388" r:id="rId22"/>
    <p:sldId id="389" r:id="rId2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9900"/>
    <a:srgbClr val="00CCFF"/>
    <a:srgbClr val="FF9900"/>
    <a:srgbClr val="CC00FF"/>
    <a:srgbClr val="00CC00"/>
    <a:srgbClr val="FF0066"/>
    <a:srgbClr val="000000"/>
    <a:srgbClr val="660066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78" autoAdjust="0"/>
    <p:restoredTop sz="97857" autoAdjust="0"/>
  </p:normalViewPr>
  <p:slideViewPr>
    <p:cSldViewPr>
      <p:cViewPr>
        <p:scale>
          <a:sx n="80" d="100"/>
          <a:sy n="80" d="100"/>
        </p:scale>
        <p:origin x="-6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3954,6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023,9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2016 год (первоначальный бюджет)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4773.4000000000005</c:v>
                </c:pt>
                <c:pt idx="1">
                  <c:v>5601.4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246,9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460,4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2016 год (первоначальный бюджет)</c:v>
                </c:pt>
                <c:pt idx="1">
                  <c:v>2017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2348.9</c:v>
                </c:pt>
                <c:pt idx="1">
                  <c:v>1259.5</c:v>
                </c:pt>
              </c:numCache>
            </c:numRef>
          </c:val>
        </c:ser>
        <c:dLbls>
          <c:showVal val="1"/>
        </c:dLbls>
        <c:gapWidth val="75"/>
        <c:overlap val="100"/>
        <c:axId val="96756864"/>
        <c:axId val="96758400"/>
      </c:barChart>
      <c:catAx>
        <c:axId val="96756864"/>
        <c:scaling>
          <c:orientation val="minMax"/>
        </c:scaling>
        <c:axPos val="b"/>
        <c:majorTickMark val="none"/>
        <c:tickLblPos val="nextTo"/>
        <c:crossAx val="96758400"/>
        <c:crosses val="autoZero"/>
        <c:auto val="1"/>
        <c:lblAlgn val="ctr"/>
        <c:lblOffset val="100"/>
      </c:catAx>
      <c:valAx>
        <c:axId val="96758400"/>
        <c:scaling>
          <c:orientation val="minMax"/>
        </c:scaling>
        <c:axPos val="l"/>
        <c:numFmt formatCode="General" sourceLinked="1"/>
        <c:majorTickMark val="none"/>
        <c:tickLblPos val="nextTo"/>
        <c:crossAx val="96756864"/>
        <c:crosses val="autoZero"/>
        <c:crossBetween val="between"/>
      </c:valAx>
      <c:spPr>
        <a:noFill/>
        <a:ln>
          <a:noFill/>
        </a:ln>
        <a:scene3d>
          <a:camera prst="orthographicFront"/>
          <a:lightRig rig="threePt" dir="t"/>
        </a:scene3d>
        <a:sp3d>
          <a:bevelB w="6350"/>
        </a:sp3d>
      </c:spPr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depthPercent val="80"/>
      <c:rAngAx val="1"/>
    </c:view3D>
    <c:sideWall>
      <c:spPr>
        <a:noFill/>
        <a:ln>
          <a:noFill/>
        </a:ln>
        <a:scene3d>
          <a:camera prst="orthographicFront"/>
          <a:lightRig rig="threePt" dir="t"/>
        </a:scene3d>
        <a:sp3d>
          <a:bevelB w="6350"/>
        </a:sp3d>
      </c:spPr>
    </c:sideWall>
    <c:backWall>
      <c:spPr>
        <a:noFill/>
        <a:ln>
          <a:noFill/>
        </a:ln>
        <a:scene3d>
          <a:camera prst="orthographicFront"/>
          <a:lightRig rig="threePt" dir="t"/>
        </a:scene3d>
        <a:sp3d>
          <a:bevelB w="6350"/>
        </a:sp3d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7.3058849382566411E-3"/>
                  <c:y val="0.1004823884986312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837,9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4352949794188799E-3"/>
                  <c:y val="9.79059169986663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1831,0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3837.9</c:v>
                </c:pt>
                <c:pt idx="1">
                  <c:v>1831</c:v>
                </c:pt>
              </c:numCache>
            </c:numRef>
          </c:val>
        </c:ser>
        <c:dLbls>
          <c:showVal val="1"/>
        </c:dLbls>
        <c:gapWidth val="75"/>
        <c:shape val="box"/>
        <c:axId val="106248064"/>
        <c:axId val="106249600"/>
        <c:axId val="0"/>
      </c:bar3DChart>
      <c:catAx>
        <c:axId val="106248064"/>
        <c:scaling>
          <c:orientation val="minMax"/>
        </c:scaling>
        <c:axPos val="b"/>
        <c:majorTickMark val="none"/>
        <c:tickLblPos val="nextTo"/>
        <c:crossAx val="106249600"/>
        <c:crosses val="autoZero"/>
        <c:auto val="1"/>
        <c:lblAlgn val="ctr"/>
        <c:lblOffset val="100"/>
      </c:catAx>
      <c:valAx>
        <c:axId val="106249600"/>
        <c:scaling>
          <c:orientation val="minMax"/>
        </c:scaling>
        <c:axPos val="l"/>
        <c:numFmt formatCode="General" sourceLinked="1"/>
        <c:majorTickMark val="none"/>
        <c:tickLblPos val="nextTo"/>
        <c:crossAx val="1062480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2.5007240027923067E-2"/>
          <c:y val="0.12425494834681861"/>
          <c:w val="0.45197933872728802"/>
          <c:h val="0.689268491559114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2"/>
              <c:layout>
                <c:manualLayout>
                  <c:x val="-5.2043294219589441E-3"/>
                  <c:y val="-2.2222066687197371E-3"/>
                </c:manualLayout>
              </c:layout>
              <c:showPercent val="1"/>
            </c:dLbl>
            <c:dLbl>
              <c:idx val="3"/>
              <c:layout>
                <c:manualLayout>
                  <c:x val="3.1745809553139085E-3"/>
                  <c:y val="-0.15555446681038176"/>
                </c:manualLayout>
              </c:layout>
              <c:showPercent val="1"/>
            </c:dLbl>
            <c:numFmt formatCode="0.0%" sourceLinked="0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Финансовое обеспечение муниципального задания бюджетными учреждениями - 1831.0 тыс.рублей</c:v>
                </c:pt>
                <c:pt idx="1">
                  <c:v>Другие вопросы  -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8307302124644264"/>
          <c:y val="0.28770997228365941"/>
          <c:w val="0.51692697875355853"/>
          <c:h val="0.6890226490103305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depthPercent val="80"/>
      <c:rAngAx val="1"/>
    </c:view3D>
    <c:sideWall>
      <c:spPr>
        <a:noFill/>
        <a:ln>
          <a:noFill/>
        </a:ln>
        <a:scene3d>
          <a:camera prst="orthographicFront"/>
          <a:lightRig rig="threePt" dir="t"/>
        </a:scene3d>
        <a:sp3d>
          <a:bevelB w="6350"/>
        </a:sp3d>
      </c:spPr>
    </c:sideWall>
    <c:backWall>
      <c:spPr>
        <a:noFill/>
        <a:ln>
          <a:noFill/>
        </a:ln>
        <a:scene3d>
          <a:camera prst="orthographicFront"/>
          <a:lightRig rig="threePt" dir="t"/>
        </a:scene3d>
        <a:sp3d>
          <a:bevelB w="6350"/>
        </a:sp3d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 2017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</c:v>
                </c:pt>
                <c:pt idx="1">
                  <c:v>5.2</c:v>
                </c:pt>
              </c:numCache>
            </c:numRef>
          </c:val>
          <c:shape val="cylinder"/>
        </c:ser>
        <c:dLbls>
          <c:showVal val="1"/>
        </c:dLbls>
        <c:gapWidth val="75"/>
        <c:shape val="box"/>
        <c:axId val="107211008"/>
        <c:axId val="85807104"/>
        <c:axId val="0"/>
      </c:bar3DChart>
      <c:catAx>
        <c:axId val="107211008"/>
        <c:scaling>
          <c:orientation val="minMax"/>
        </c:scaling>
        <c:axPos val="b"/>
        <c:majorTickMark val="none"/>
        <c:tickLblPos val="nextTo"/>
        <c:crossAx val="85807104"/>
        <c:crosses val="autoZero"/>
        <c:auto val="1"/>
        <c:lblAlgn val="ctr"/>
        <c:lblOffset val="100"/>
      </c:catAx>
      <c:valAx>
        <c:axId val="85807104"/>
        <c:scaling>
          <c:orientation val="minMax"/>
        </c:scaling>
        <c:axPos val="l"/>
        <c:numFmt formatCode="0.0" sourceLinked="1"/>
        <c:majorTickMark val="none"/>
        <c:tickLblPos val="nextTo"/>
        <c:crossAx val="1072110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92">
                <a:latin typeface="Times New Roman" pitchFamily="18" charset="0"/>
                <a:cs typeface="Times New Roman" pitchFamily="18" charset="0"/>
              </a:defRPr>
            </a:pPr>
            <a:r>
              <a:rPr lang="ru-RU" sz="1692" b="1" i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92" b="1" i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460,4 </a:t>
            </a:r>
            <a:r>
              <a:rPr lang="ru-RU" sz="1692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c:rich>
      </c:tx>
      <c:layout>
        <c:manualLayout>
          <c:xMode val="edge"/>
          <c:yMode val="edge"/>
          <c:x val="0.70000920543614764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7.4101038383459633E-2"/>
          <c:w val="0.62526901132849122"/>
          <c:h val="0.856723406119040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1460.4 тыс. рублей</c:v>
                </c:pt>
              </c:strCache>
            </c:strRef>
          </c:tx>
          <c:explosion val="23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CC0066"/>
              </a:solidFill>
            </c:spPr>
          </c:dPt>
          <c:dPt>
            <c:idx val="3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</c:dPt>
          <c:dPt>
            <c:idx val="4"/>
            <c:spPr>
              <a:solidFill>
                <a:schemeClr val="bg2">
                  <a:lumMod val="25000"/>
                </a:schemeClr>
              </a:solidFill>
            </c:spPr>
          </c:dPt>
          <c:dPt>
            <c:idx val="5"/>
            <c:spPr>
              <a:solidFill>
                <a:schemeClr val="bg1"/>
              </a:solidFill>
            </c:spPr>
          </c:dPt>
          <c:dPt>
            <c:idx val="6"/>
            <c:explosion val="27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3.165508491888E-2"/>
                  <c:y val="-7.5182911930268423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rgbClr val="0000FF"/>
                        </a:solidFill>
                      </a:rPr>
                      <a:t>15,2%</a:t>
                    </a:r>
                    <a:endParaRPr lang="en-US" sz="1200" dirty="0">
                      <a:solidFill>
                        <a:srgbClr val="0000FF"/>
                      </a:solidFill>
                    </a:endParaRP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2.6355494550784678E-2"/>
                  <c:y val="9.7167688863003213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rgbClr val="0000FF"/>
                        </a:solidFill>
                      </a:rPr>
                      <a:t>18,1</a:t>
                    </a:r>
                    <a:r>
                      <a:rPr lang="en-US" sz="1200" dirty="0" smtClean="0">
                        <a:solidFill>
                          <a:srgbClr val="0000FF"/>
                        </a:solidFill>
                      </a:rPr>
                      <a:t>%</a:t>
                    </a:r>
                    <a:endParaRPr lang="en-US" sz="1200" dirty="0">
                      <a:solidFill>
                        <a:srgbClr val="0000FF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4.4753651923979842E-2"/>
                  <c:y val="0.12554996519256284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rgbClr val="0000FF"/>
                        </a:solidFill>
                      </a:rPr>
                      <a:t>60,4</a:t>
                    </a:r>
                    <a:r>
                      <a:rPr lang="en-US" sz="1200" dirty="0" smtClean="0">
                        <a:solidFill>
                          <a:srgbClr val="0000FF"/>
                        </a:solidFill>
                      </a:rPr>
                      <a:t>%</a:t>
                    </a:r>
                    <a:endParaRPr lang="en-US" sz="1200" dirty="0">
                      <a:solidFill>
                        <a:srgbClr val="0000FF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-2.4793392132057009E-2"/>
                  <c:y val="2.938135735174568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rgbClr val="0000FF"/>
                        </a:solidFill>
                      </a:rPr>
                      <a:t>1,</a:t>
                    </a:r>
                    <a:r>
                      <a:rPr lang="ru-RU" sz="1200" dirty="0" smtClean="0">
                        <a:solidFill>
                          <a:srgbClr val="0000FF"/>
                        </a:solidFill>
                      </a:rPr>
                      <a:t>1</a:t>
                    </a:r>
                    <a:r>
                      <a:rPr lang="en-US" sz="1200" dirty="0" smtClean="0">
                        <a:solidFill>
                          <a:srgbClr val="0000FF"/>
                        </a:solidFill>
                      </a:rPr>
                      <a:t>%</a:t>
                    </a:r>
                    <a:endParaRPr lang="en-US" sz="1200" dirty="0">
                      <a:solidFill>
                        <a:srgbClr val="0000FF"/>
                      </a:solidFill>
                    </a:endParaRPr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-3.0080542169891606E-2"/>
                  <c:y val="-1.626308872958258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rgbClr val="0000FF"/>
                        </a:solidFill>
                      </a:rPr>
                      <a:t>0,2</a:t>
                    </a:r>
                    <a:r>
                      <a:rPr lang="en-US" sz="1200" dirty="0" smtClean="0">
                        <a:solidFill>
                          <a:srgbClr val="0000FF"/>
                        </a:solidFill>
                      </a:rPr>
                      <a:t>%</a:t>
                    </a:r>
                    <a:endParaRPr lang="en-US" sz="1200" dirty="0">
                      <a:solidFill>
                        <a:srgbClr val="0000FF"/>
                      </a:solidFill>
                    </a:endParaRPr>
                  </a:p>
                </c:rich>
              </c:tx>
              <c:dLblPos val="bestFit"/>
              <c:showVal val="1"/>
            </c:dLbl>
            <c:dLbl>
              <c:idx val="5"/>
              <c:layout>
                <c:manualLayout>
                  <c:x val="-5.9337987579201827E-2"/>
                  <c:y val="-5.1511679822085939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rgbClr val="0000FF"/>
                        </a:solidFill>
                      </a:rPr>
                      <a:t>1,5</a:t>
                    </a:r>
                    <a:r>
                      <a:rPr lang="en-US" sz="1200" dirty="0" smtClean="0">
                        <a:solidFill>
                          <a:srgbClr val="0000FF"/>
                        </a:solidFill>
                      </a:rPr>
                      <a:t>%</a:t>
                    </a:r>
                    <a:endParaRPr lang="en-US" sz="1200" dirty="0">
                      <a:solidFill>
                        <a:srgbClr val="0000FF"/>
                      </a:solidFill>
                    </a:endParaRPr>
                  </a:p>
                </c:rich>
              </c:tx>
              <c:dLblPos val="bestFit"/>
              <c:showVal val="1"/>
            </c:dLbl>
            <c:dLbl>
              <c:idx val="6"/>
              <c:layout>
                <c:manualLayout>
                  <c:x val="-4.3975553425819715E-3"/>
                  <c:y val="-5.485493938959980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rgbClr val="0000FF"/>
                        </a:solidFill>
                      </a:rPr>
                      <a:t>3,5</a:t>
                    </a:r>
                    <a:r>
                      <a:rPr lang="en-US" sz="1200" dirty="0" smtClean="0">
                        <a:solidFill>
                          <a:srgbClr val="0000FF"/>
                        </a:solidFill>
                      </a:rPr>
                      <a:t>%</a:t>
                    </a:r>
                    <a:endParaRPr lang="en-US" sz="1200" dirty="0">
                      <a:solidFill>
                        <a:srgbClr val="0000FF"/>
                      </a:solidFill>
                    </a:endParaRPr>
                  </a:p>
                </c:rich>
              </c:tx>
              <c:dLblPos val="bestFit"/>
              <c:showVal val="1"/>
            </c:dLbl>
            <c:dLbl>
              <c:idx val="7"/>
              <c:layout>
                <c:manualLayout>
                  <c:x val="5.9855838830371134E-2"/>
                  <c:y val="-5.5523591303102554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127" b="1" i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0000FF"/>
                  </a:solidFill>
                </a:ln>
              </c:spPr>
            </c:leaderLines>
          </c:dLbls>
          <c:cat>
            <c:strRef>
              <c:f>Лист1!$A$2:$A$8</c:f>
              <c:strCache>
                <c:ptCount val="7"/>
                <c:pt idx="0">
                  <c:v>НДФЛ-221.8</c:v>
                </c:pt>
                <c:pt idx="1">
                  <c:v>Налоги на совокупный доход - 264.3</c:v>
                </c:pt>
                <c:pt idx="2">
                  <c:v>Налоги на имущество - 881.8</c:v>
                </c:pt>
                <c:pt idx="3">
                  <c:v>Госпошлина - 15.7</c:v>
                </c:pt>
                <c:pt idx="4">
                  <c:v>Доходы от использования имущества, находящегося в гос. и муниципальной собственности - 3.1</c:v>
                </c:pt>
                <c:pt idx="5">
                  <c:v>Штрафы, санкции, возмещение ущерба - 22.7</c:v>
                </c:pt>
                <c:pt idx="6">
                  <c:v>Прочие неналоговые доходы - 51,0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 formatCode="0.0%">
                  <c:v>0.152</c:v>
                </c:pt>
                <c:pt idx="1">
                  <c:v>0.18099999999999999</c:v>
                </c:pt>
                <c:pt idx="2">
                  <c:v>0.60399999999999998</c:v>
                </c:pt>
                <c:pt idx="3" formatCode="0.0%">
                  <c:v>1.0999999999999999E-2</c:v>
                </c:pt>
                <c:pt idx="4">
                  <c:v>2E-3</c:v>
                </c:pt>
                <c:pt idx="5">
                  <c:v>1.4999999999999999E-2</c:v>
                </c:pt>
                <c:pt idx="6">
                  <c:v>3.5000000000000003E-2</c:v>
                </c:pt>
              </c:numCache>
            </c:numRef>
          </c:val>
        </c:ser>
      </c:pie3DChart>
      <c:spPr>
        <a:noFill/>
        <a:ln w="23885">
          <a:noFill/>
        </a:ln>
      </c:spPr>
    </c:plotArea>
    <c:legend>
      <c:legendPos val="r"/>
      <c:layout>
        <c:manualLayout>
          <c:xMode val="edge"/>
          <c:yMode val="edge"/>
          <c:x val="0.6761845010052645"/>
          <c:y val="7.3974448421217628E-2"/>
          <c:w val="0.32381549899473577"/>
          <c:h val="0.92602555157878841"/>
        </c:manualLayout>
      </c:layout>
      <c:txPr>
        <a:bodyPr/>
        <a:lstStyle/>
        <a:p>
          <a:pPr>
            <a:defRPr sz="13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692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layout/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8137640512195671"/>
          <c:y val="0.10316980481935455"/>
          <c:w val="0.81663940620576614"/>
          <c:h val="0.778310959166765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</c:v>
                </c:pt>
              </c:strCache>
            </c:strRef>
          </c:tx>
          <c:spPr>
            <a:solidFill>
              <a:srgbClr val="FFC000"/>
            </a:solidFill>
          </c:spPr>
          <c:dPt>
            <c:idx val="1"/>
            <c:spPr>
              <a:solidFill>
                <a:srgbClr val="00CCFF"/>
              </a:solidFill>
            </c:spPr>
          </c:dPt>
          <c:dPt>
            <c:idx val="2"/>
            <c:spPr>
              <a:solidFill>
                <a:srgbClr val="00CCFF"/>
              </a:solidFill>
            </c:spPr>
          </c:dPt>
          <c:dPt>
            <c:idx val="3"/>
            <c:spPr>
              <a:solidFill>
                <a:srgbClr val="00CCFF"/>
              </a:solidFill>
            </c:spPr>
          </c:dPt>
          <c:dLbls>
            <c:dLbl>
              <c:idx val="0"/>
              <c:layout>
                <c:manualLayout>
                  <c:x val="2.9043381893715412E-3"/>
                  <c:y val="-2.9706650336585563E-2"/>
                </c:manualLayout>
              </c:layout>
              <c:showVal val="1"/>
            </c:dLbl>
            <c:dLbl>
              <c:idx val="1"/>
              <c:layout>
                <c:manualLayout>
                  <c:x val="2.9043381893715681E-3"/>
                  <c:y val="-2.6735985302927211E-2"/>
                </c:manualLayout>
              </c:layout>
              <c:showVal val="1"/>
            </c:dLbl>
            <c:dLbl>
              <c:idx val="2"/>
              <c:layout>
                <c:manualLayout>
                  <c:x val="8.7130145681146246E-3"/>
                  <c:y val="-2.9706650336585563E-2"/>
                </c:manualLayout>
              </c:layout>
              <c:showVal val="1"/>
            </c:dLbl>
            <c:dLbl>
              <c:idx val="3"/>
              <c:layout>
                <c:manualLayout>
                  <c:x val="1.4521690946857721E-3"/>
                  <c:y val="-3.5647980403902851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4.1589310471219755E-2"/>
                </c:manualLayout>
              </c:layout>
              <c:showVal val="1"/>
            </c:dLbl>
            <c:dLbl>
              <c:idx val="5"/>
              <c:layout>
                <c:manualLayout>
                  <c:x val="1.0165183662800484E-2"/>
                  <c:y val="-1.48533251682928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1">
                  <c:v>факт 2015 года</c:v>
                </c:pt>
                <c:pt idx="2">
                  <c:v>факт 2016 года</c:v>
                </c:pt>
                <c:pt idx="3">
                  <c:v>план 2017 года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1">
                  <c:v>463.5</c:v>
                </c:pt>
                <c:pt idx="2">
                  <c:v>420.5</c:v>
                </c:pt>
                <c:pt idx="3">
                  <c:v>221.8</c:v>
                </c:pt>
              </c:numCache>
            </c:numRef>
          </c:val>
        </c:ser>
        <c:shape val="cylinder"/>
        <c:axId val="97806208"/>
        <c:axId val="97807744"/>
        <c:axId val="0"/>
      </c:bar3DChart>
      <c:catAx>
        <c:axId val="978062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 i="0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807744"/>
        <c:crosses val="autoZero"/>
        <c:auto val="1"/>
        <c:lblAlgn val="ctr"/>
        <c:lblOffset val="100"/>
      </c:catAx>
      <c:valAx>
        <c:axId val="97807744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400" b="1" i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806208"/>
        <c:crosses val="autoZero"/>
        <c:crossBetween val="between"/>
      </c:valAx>
      <c:spPr>
        <a:noFill/>
        <a:ln w="23890">
          <a:noFill/>
        </a:ln>
      </c:spPr>
    </c:plotArea>
    <c:plotVisOnly val="1"/>
    <c:dispBlanksAs val="gap"/>
  </c:chart>
  <c:txPr>
    <a:bodyPr/>
    <a:lstStyle/>
    <a:p>
      <a:pPr>
        <a:defRPr sz="1184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CCFF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3.398669022747821E-2"/>
                  <c:y val="-2.6829227072437786E-2"/>
                </c:manualLayout>
              </c:layout>
              <c:showVal val="1"/>
            </c:dLbl>
            <c:dLbl>
              <c:idx val="1"/>
              <c:layout>
                <c:manualLayout>
                  <c:x val="1.5686164720374561E-2"/>
                  <c:y val="-2.1951185786540008E-2"/>
                </c:manualLayout>
              </c:layout>
              <c:showVal val="1"/>
            </c:dLbl>
            <c:dLbl>
              <c:idx val="2"/>
              <c:layout>
                <c:manualLayout>
                  <c:x val="2.3529247080561852E-2"/>
                  <c:y val="-2.1951185786539922E-2"/>
                </c:manualLayout>
              </c:layout>
              <c:showVal val="1"/>
            </c:dLbl>
            <c:txPr>
              <a:bodyPr/>
              <a:lstStyle/>
              <a:p>
                <a:pPr>
                  <a:defRPr b="1" i="0" baseline="0">
                    <a:latin typeface="Baskerville Old Fac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Факт 2015 года</c:v>
                </c:pt>
                <c:pt idx="1">
                  <c:v>Факт 2016 года</c:v>
                </c:pt>
                <c:pt idx="2">
                  <c:v>План 2017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302.3</c:v>
                </c:pt>
                <c:pt idx="1">
                  <c:v>305.39999999999998</c:v>
                </c:pt>
                <c:pt idx="2">
                  <c:v>264.3</c:v>
                </c:pt>
              </c:numCache>
            </c:numRef>
          </c:val>
        </c:ser>
        <c:dLbls>
          <c:showVal val="1"/>
        </c:dLbls>
        <c:gapWidth val="75"/>
        <c:axId val="97984896"/>
        <c:axId val="97986432"/>
      </c:barChart>
      <c:catAx>
        <c:axId val="979848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 i="0" baseline="0">
                <a:latin typeface="Baskerville Old Face" pitchFamily="18" charset="0"/>
              </a:defRPr>
            </a:pPr>
            <a:endParaRPr lang="ru-RU"/>
          </a:p>
        </c:txPr>
        <c:crossAx val="97986432"/>
        <c:crosses val="autoZero"/>
        <c:auto val="1"/>
        <c:lblAlgn val="ctr"/>
        <c:lblOffset val="100"/>
      </c:catAx>
      <c:valAx>
        <c:axId val="9798643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 i="0" baseline="0">
                <a:latin typeface="Baskerville Old Face" pitchFamily="18" charset="0"/>
              </a:defRPr>
            </a:pPr>
            <a:endParaRPr lang="ru-RU"/>
          </a:p>
        </c:txPr>
        <c:crossAx val="97984896"/>
        <c:crosses val="autoZero"/>
        <c:crossBetween val="between"/>
      </c:valAx>
      <c:spPr>
        <a:noFill/>
        <a:ln>
          <a:noFill/>
        </a:ln>
        <a:scene3d>
          <a:camera prst="orthographicFront"/>
          <a:lightRig rig="threePt" dir="t"/>
        </a:scene3d>
        <a:sp3d>
          <a:bevelB w="6350"/>
        </a:sp3d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depthPercent val="80"/>
      <c:rAngAx val="1"/>
    </c:view3D>
    <c:sideWall>
      <c:spPr>
        <a:noFill/>
        <a:ln>
          <a:noFill/>
        </a:ln>
        <a:scene3d>
          <a:camera prst="orthographicFront"/>
          <a:lightRig rig="threePt" dir="t"/>
        </a:scene3d>
        <a:sp3d>
          <a:bevelB w="6350"/>
        </a:sp3d>
      </c:spPr>
    </c:sideWall>
    <c:backWall>
      <c:spPr>
        <a:noFill/>
        <a:ln>
          <a:noFill/>
        </a:ln>
        <a:scene3d>
          <a:camera prst="orthographicFront"/>
          <a:lightRig rig="threePt" dir="t"/>
        </a:scene3d>
        <a:sp3d>
          <a:bevelB w="6350"/>
        </a:sp3d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spPr>
              <a:solidFill>
                <a:srgbClr val="00CCFF"/>
              </a:solidFill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00CCFF"/>
              </a:solidFill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00CCFF"/>
              </a:solidFill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2.359865488905907E-2"/>
                  <c:y val="-2.0107708558103198E-2"/>
                </c:manualLayout>
              </c:layout>
              <c:showVal val="1"/>
            </c:dLbl>
            <c:dLbl>
              <c:idx val="1"/>
              <c:layout>
                <c:manualLayout>
                  <c:x val="2.045216757051788E-2"/>
                  <c:y val="-3.7342887322191542E-2"/>
                </c:manualLayout>
              </c:layout>
              <c:showVal val="1"/>
            </c:dLbl>
            <c:dLbl>
              <c:idx val="2"/>
              <c:layout>
                <c:manualLayout>
                  <c:x val="1.8878923911247257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Факт 2015 года</c:v>
                </c:pt>
                <c:pt idx="1">
                  <c:v>Факт 2016 года</c:v>
                </c:pt>
                <c:pt idx="2">
                  <c:v>План 2017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866.7</c:v>
                </c:pt>
                <c:pt idx="1">
                  <c:v>832.2</c:v>
                </c:pt>
                <c:pt idx="2">
                  <c:v>845.3</c:v>
                </c:pt>
              </c:numCache>
            </c:numRef>
          </c:val>
          <c:shape val="coneToMax"/>
        </c:ser>
        <c:dLbls>
          <c:showVal val="1"/>
        </c:dLbls>
        <c:gapWidth val="75"/>
        <c:shape val="box"/>
        <c:axId val="98053504"/>
        <c:axId val="98063488"/>
        <c:axId val="0"/>
      </c:bar3DChart>
      <c:catAx>
        <c:axId val="980535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98063488"/>
        <c:crosses val="autoZero"/>
        <c:auto val="1"/>
        <c:lblAlgn val="ctr"/>
        <c:lblOffset val="100"/>
      </c:catAx>
      <c:valAx>
        <c:axId val="9806348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980535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7435383605023574"/>
          <c:y val="8.4125483309977767E-2"/>
          <c:w val="0.77660393884806689"/>
          <c:h val="0.6656213923090786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средств</c:v>
                </c:pt>
              </c:strCache>
            </c:strRef>
          </c:tx>
          <c:spPr>
            <a:solidFill>
              <a:srgbClr val="00CCFF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ru-RU" sz="1600" dirty="0" smtClean="0"/>
                      <a:t>876,0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6460790138664665E-3"/>
                  <c:y val="0.118456987366246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8451,5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6459494013456898E-3"/>
                  <c:y val="8.6868457401913887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6414,8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21892850884424003"/>
                  <c:y val="0.3185176771403511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69,5</a:t>
                    </a:r>
                  </a:p>
                  <a:p>
                    <a:endParaRPr lang="en-US" sz="16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8.2303950693323261E-3"/>
                  <c:y val="8.160370240785849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8451.5</c:v>
                </c:pt>
                <c:pt idx="2">
                  <c:v>6414.8</c:v>
                </c:pt>
                <c:pt idx="3">
                  <c:v>5324.1</c:v>
                </c:pt>
                <c:pt idx="4">
                  <c:v>6239.3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Расхода за счет средств бюджетов других уровней</c:v>
                </c:pt>
              </c:strCache>
            </c:strRef>
          </c:tx>
          <c:spPr>
            <a:solidFill>
              <a:srgbClr val="FF0066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700,4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9752818553876821E-2"/>
                  <c:y val="9.0158929273198532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1110,4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4567659291195769E-2"/>
                  <c:y val="2.895594519348597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69,5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3.7859817318928742E-2"/>
                  <c:y val="-9.4765589892997021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5324,1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0.11851768899838555"/>
                  <c:y val="4.475041744947082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6</a:t>
                    </a:r>
                    <a:r>
                      <a:rPr lang="ru-RU" sz="1400" dirty="0" smtClean="0"/>
                      <a:t>18,7</a:t>
                    </a:r>
                    <a:endParaRPr lang="en-US" sz="14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1110.4000000000001</c:v>
                </c:pt>
                <c:pt idx="2">
                  <c:v>69.5</c:v>
                </c:pt>
                <c:pt idx="3">
                  <c:v>618.70000000000005</c:v>
                </c:pt>
                <c:pt idx="4">
                  <c:v>69.5</c:v>
                </c:pt>
              </c:numCache>
            </c:numRef>
          </c:val>
        </c:ser>
        <c:gapWidth val="55"/>
        <c:shape val="box"/>
        <c:axId val="98408320"/>
        <c:axId val="98409856"/>
        <c:axId val="96755200"/>
      </c:bar3DChart>
      <c:catAx>
        <c:axId val="98408320"/>
        <c:scaling>
          <c:orientation val="minMax"/>
        </c:scaling>
        <c:axPos val="b"/>
        <c:majorTickMark val="none"/>
        <c:tickLblPos val="nextTo"/>
        <c:crossAx val="98409856"/>
        <c:crosses val="autoZero"/>
        <c:auto val="1"/>
        <c:lblAlgn val="ctr"/>
        <c:lblOffset val="100"/>
      </c:catAx>
      <c:valAx>
        <c:axId val="98409856"/>
        <c:scaling>
          <c:orientation val="minMax"/>
        </c:scaling>
        <c:axPos val="l"/>
        <c:majorGridlines/>
        <c:numFmt formatCode="General" sourceLinked="0"/>
        <c:majorTickMark val="none"/>
        <c:tickLblPos val="nextTo"/>
        <c:crossAx val="98408320"/>
        <c:crosses val="autoZero"/>
        <c:crossBetween val="between"/>
      </c:valAx>
      <c:serAx>
        <c:axId val="96755200"/>
        <c:scaling>
          <c:orientation val="minMax"/>
        </c:scaling>
        <c:axPos val="b"/>
        <c:tickLblPos val="nextTo"/>
        <c:crossAx val="98409856"/>
        <c:crosses val="autoZero"/>
      </c:serAx>
    </c:plotArea>
    <c:legend>
      <c:legendPos val="r"/>
      <c:layout>
        <c:manualLayout>
          <c:xMode val="edge"/>
          <c:yMode val="edge"/>
          <c:x val="8.809763037205022E-2"/>
          <c:y val="0.82143547068567846"/>
          <c:w val="0.82030455313231987"/>
          <c:h val="0.16540264182918321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title>
      <c:tx>
        <c:rich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r>
              <a:rPr lang="ru-RU" b="0">
                <a:latin typeface="Times New Roman" pitchFamily="18" charset="0"/>
                <a:cs typeface="Times New Roman" pitchFamily="18" charset="0"/>
              </a:rPr>
              <a:t>инфляция</a:t>
            </a:r>
          </a:p>
        </c:rich>
      </c:tx>
      <c:layout>
        <c:manualLayout>
          <c:xMode val="edge"/>
          <c:yMode val="edge"/>
          <c:x val="0.82940105989247481"/>
          <c:y val="0.26455393845128117"/>
        </c:manualLayout>
      </c:layout>
    </c:title>
    <c:plotArea>
      <c:layout>
        <c:manualLayout>
          <c:layoutTarget val="inner"/>
          <c:xMode val="edge"/>
          <c:yMode val="edge"/>
          <c:x val="1.300418745075432E-2"/>
          <c:y val="0.29231923577118885"/>
          <c:w val="0.96455398964887173"/>
          <c:h val="0.64594293444520079"/>
        </c:manualLayout>
      </c:layout>
      <c:lineChart>
        <c:grouping val="standard"/>
        <c:marker val="1"/>
        <c:axId val="98970624"/>
        <c:axId val="98992896"/>
      </c:lineChart>
      <c:catAx>
        <c:axId val="98970624"/>
        <c:scaling>
          <c:orientation val="minMax"/>
        </c:scaling>
        <c:delete val="1"/>
        <c:axPos val="b"/>
        <c:numFmt formatCode="General" sourceLinked="1"/>
        <c:tickLblPos val="none"/>
        <c:crossAx val="98992896"/>
        <c:crosses val="autoZero"/>
        <c:auto val="1"/>
        <c:lblAlgn val="ctr"/>
        <c:lblOffset val="100"/>
      </c:catAx>
      <c:valAx>
        <c:axId val="98992896"/>
        <c:scaling>
          <c:orientation val="minMax"/>
        </c:scaling>
        <c:delete val="1"/>
        <c:axPos val="l"/>
        <c:numFmt formatCode="0.0%" sourceLinked="1"/>
        <c:tickLblPos val="none"/>
        <c:crossAx val="98970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6484,3 </a:t>
            </a:r>
            <a:r>
              <a:rPr lang="ru-RU" dirty="0"/>
              <a:t>тыс. рублей</a:t>
            </a:r>
          </a:p>
        </c:rich>
      </c:tx>
      <c:layout>
        <c:manualLayout>
          <c:xMode val="edge"/>
          <c:yMode val="edge"/>
          <c:x val="0.66713159614081252"/>
          <c:y val="1.912438109286402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9256288840779491E-4"/>
          <c:y val="0.16188866082275011"/>
          <c:w val="0.59056452855177444"/>
          <c:h val="0.831778062143033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6860,9 тыс. рублей</c:v>
                </c:pt>
              </c:strCache>
            </c:strRef>
          </c:tx>
          <c:explosion val="25"/>
          <c:dPt>
            <c:idx val="0"/>
            <c:spPr>
              <a:solidFill>
                <a:srgbClr val="FF9900"/>
              </a:solidFill>
            </c:spPr>
          </c:dPt>
          <c:dPt>
            <c:idx val="1"/>
            <c:spPr>
              <a:solidFill>
                <a:srgbClr val="00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explosion val="26"/>
            <c:spPr>
              <a:solidFill>
                <a:srgbClr val="FF0066"/>
              </a:solidFill>
            </c:spPr>
          </c:dPt>
          <c:dPt>
            <c:idx val="5"/>
            <c:explosion val="20"/>
            <c:spPr>
              <a:solidFill>
                <a:srgbClr val="0000FF"/>
              </a:solidFill>
            </c:spPr>
          </c:dPt>
          <c:dPt>
            <c:idx val="6"/>
            <c:spPr>
              <a:solidFill>
                <a:schemeClr val="bg1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6.661818917421089E-2"/>
                  <c:y val="-8.437549776932416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0,</a:t>
                    </a:r>
                    <a:r>
                      <a:rPr lang="ru-RU" sz="1400" dirty="0" smtClean="0"/>
                      <a:t>88</a:t>
                    </a:r>
                    <a:r>
                      <a:rPr lang="en-US" sz="1400" dirty="0" smtClean="0"/>
                      <a:t>%</a:t>
                    </a:r>
                    <a:endParaRPr lang="en-US" sz="1400" dirty="0"/>
                  </a:p>
                </c:rich>
              </c:tx>
              <c:dLblPos val="bestFit"/>
              <c:showLegendKey val="1"/>
              <c:showVal val="1"/>
              <c:separator> </c:separator>
            </c:dLbl>
            <c:dLbl>
              <c:idx val="1"/>
              <c:layout>
                <c:manualLayout>
                  <c:x val="7.6021723464493318E-3"/>
                  <c:y val="-0.1212505839377953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1,</a:t>
                    </a:r>
                    <a:r>
                      <a:rPr lang="ru-RU" sz="1400" dirty="0" smtClean="0"/>
                      <a:t>1</a:t>
                    </a:r>
                    <a:r>
                      <a:rPr lang="en-US" sz="1400" dirty="0" smtClean="0"/>
                      <a:t>%</a:t>
                    </a:r>
                    <a:endParaRPr lang="en-US" sz="1400" dirty="0"/>
                  </a:p>
                </c:rich>
              </c:tx>
              <c:dLblPos val="bestFit"/>
              <c:showLegendKey val="1"/>
              <c:showVal val="1"/>
              <c:separator> </c:separator>
            </c:dLbl>
            <c:dLbl>
              <c:idx val="2"/>
              <c:layout>
                <c:manualLayout>
                  <c:x val="-6.464917375053339E-2"/>
                  <c:y val="-0.15680436444143445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28,2</a:t>
                    </a:r>
                    <a:r>
                      <a:rPr lang="en-US" sz="1400" dirty="0" smtClean="0"/>
                      <a:t>0</a:t>
                    </a:r>
                    <a:r>
                      <a:rPr lang="en-US" sz="1400" dirty="0"/>
                      <a:t>%</a:t>
                    </a:r>
                  </a:p>
                </c:rich>
              </c:tx>
              <c:dLblPos val="bestFit"/>
              <c:showLegendKey val="1"/>
              <c:showVal val="1"/>
              <c:separator> </c:separator>
            </c:dLbl>
            <c:dLbl>
              <c:idx val="3"/>
              <c:layout>
                <c:manualLayout>
                  <c:x val="4.3567772286957254E-2"/>
                  <c:y val="-0.1193848273886569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0,</a:t>
                    </a:r>
                    <a:r>
                      <a:rPr lang="ru-RU" sz="1400" dirty="0" smtClean="0"/>
                      <a:t>10</a:t>
                    </a:r>
                    <a:r>
                      <a:rPr lang="en-US" sz="1400" dirty="0" smtClean="0"/>
                      <a:t>%</a:t>
                    </a:r>
                    <a:endParaRPr lang="en-US" sz="1400" dirty="0"/>
                  </a:p>
                </c:rich>
              </c:tx>
              <c:dLblPos val="bestFit"/>
              <c:showLegendKey val="1"/>
              <c:showVal val="1"/>
              <c:separator> </c:separator>
            </c:dLbl>
            <c:dLbl>
              <c:idx val="4"/>
              <c:layout>
                <c:manualLayout>
                  <c:x val="-1.8270356120336909E-2"/>
                  <c:y val="3.2936434104376619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0,15</a:t>
                    </a:r>
                    <a:r>
                      <a:rPr lang="en-US" sz="1400" dirty="0" smtClean="0"/>
                      <a:t>%</a:t>
                    </a:r>
                    <a:endParaRPr lang="en-US" sz="1400" dirty="0"/>
                  </a:p>
                </c:rich>
              </c:tx>
              <c:dLblPos val="bestFit"/>
              <c:showLegendKey val="1"/>
              <c:showVal val="1"/>
              <c:separator> </c:separator>
            </c:dLbl>
            <c:dLbl>
              <c:idx val="5"/>
              <c:layout>
                <c:manualLayout>
                  <c:x val="-2.9538883213139248E-2"/>
                  <c:y val="7.722301270407705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2,8</a:t>
                    </a:r>
                    <a:r>
                      <a:rPr lang="en-US" sz="1400" dirty="0" smtClean="0"/>
                      <a:t>%</a:t>
                    </a:r>
                    <a:endParaRPr lang="en-US" sz="1400" dirty="0"/>
                  </a:p>
                </c:rich>
              </c:tx>
              <c:dLblPos val="bestFit"/>
              <c:showLegendKey val="1"/>
              <c:showVal val="1"/>
              <c:separator> </c:separator>
            </c:dLbl>
            <c:dLbl>
              <c:idx val="6"/>
              <c:layout>
                <c:manualLayout>
                  <c:x val="4.7784008314727323E-2"/>
                  <c:y val="0.18751229783036188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66,9</a:t>
                    </a:r>
                    <a:r>
                      <a:rPr lang="en-US" sz="1400" dirty="0" smtClean="0"/>
                      <a:t>%</a:t>
                    </a:r>
                    <a:endParaRPr lang="en-US" sz="1400" dirty="0"/>
                  </a:p>
                </c:rich>
              </c:tx>
              <c:dLblPos val="bestFit"/>
              <c:showLegendKey val="1"/>
              <c:showVal val="1"/>
              <c:separator> </c:separator>
            </c:dLbl>
            <c:dLbl>
              <c:idx val="7"/>
              <c:layout>
                <c:manualLayout>
                  <c:x val="-0.11667072027032038"/>
                  <c:y val="5.9369541817758283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0,02%</a:t>
                    </a:r>
                    <a:endParaRPr lang="en-US" sz="1400" dirty="0"/>
                  </a:p>
                </c:rich>
              </c:tx>
              <c:dLblPos val="bestFit"/>
              <c:showLegendKey val="1"/>
              <c:showVal val="1"/>
              <c:separator> </c:separator>
            </c:dLbl>
            <c:dLbl>
              <c:idx val="8"/>
              <c:layout>
                <c:manualLayout>
                  <c:x val="-7.8547702560815585E-2"/>
                  <c:y val="-4.5841459382692386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9"/>
              <c:layout>
                <c:manualLayout>
                  <c:x val="-7.5994057873759934E-3"/>
                  <c:y val="-9.4093460833670151E-2"/>
                </c:manualLayout>
              </c:layout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estFit"/>
              <c:showLegendKey val="1"/>
              <c:showVal val="1"/>
              <c:separator> </c:separator>
            </c:dLbl>
            <c:dLbl>
              <c:idx val="10"/>
              <c:delete val="1"/>
            </c:dLbl>
            <c:dLbl>
              <c:idx val="11"/>
              <c:delete val="1"/>
            </c:dLbl>
            <c:spPr>
              <a:ln cmpd="sng"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eparator> 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Социальная политика - 57.3</c:v>
                </c:pt>
                <c:pt idx="1">
                  <c:v>Национальная оборона - 69,3 </c:v>
                </c:pt>
                <c:pt idx="2">
                  <c:v>Культура, кинематография - 1831.0</c:v>
                </c:pt>
                <c:pt idx="3">
                  <c:v>Физкультура и спорт - 5.2</c:v>
                </c:pt>
                <c:pt idx="4">
                  <c:v>Образование - 0,0</c:v>
                </c:pt>
                <c:pt idx="5">
                  <c:v>ЖКХ - 181.5</c:v>
                </c:pt>
                <c:pt idx="6">
                  <c:v>Общегосударственные вопросы -4338.5</c:v>
                </c:pt>
                <c:pt idx="7">
                  <c:v>Национальная безопасность - 1.5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8.8000000000000005E-3</c:v>
                </c:pt>
                <c:pt idx="1">
                  <c:v>1.0999999999999999E-2</c:v>
                </c:pt>
                <c:pt idx="2">
                  <c:v>0.28199999999999997</c:v>
                </c:pt>
                <c:pt idx="3">
                  <c:v>1E-3</c:v>
                </c:pt>
                <c:pt idx="4">
                  <c:v>0</c:v>
                </c:pt>
                <c:pt idx="5">
                  <c:v>2.8000000000000001E-2</c:v>
                </c:pt>
                <c:pt idx="6">
                  <c:v>0.66900000000000004</c:v>
                </c:pt>
                <c:pt idx="7">
                  <c:v>2.0000000000000001E-4</c:v>
                </c:pt>
              </c:numCache>
            </c:numRef>
          </c:val>
        </c:ser>
        <c:dLbls>
          <c:showVal val="1"/>
        </c:dLbls>
      </c:pie3DChart>
      <c:spPr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70396689159160808"/>
          <c:y val="8.815837731550577E-2"/>
          <c:w val="0.29603310840838964"/>
          <c:h val="0.82823059820662459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0597828078563547E-2"/>
          <c:y val="4.7975755485061049E-2"/>
          <c:w val="0.58329401332032305"/>
          <c:h val="0.796611395446622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9900"/>
            </a:solidFill>
          </c:spPr>
          <c:explosion val="24"/>
          <c:dPt>
            <c:idx val="0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7.3069785682598892E-2"/>
                  <c:y val="4.8330854726058824E-3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0.16501056006948547"/>
                  <c:y val="3.926101999922105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5.8232654752987258E-2"/>
                  <c:y val="-6.6715735407150015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6.4276442338879566E-2"/>
                  <c:y val="-7.1938098671090273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2.2229862406130067E-2"/>
                  <c:y val="-6.1090653151911131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6.1482616002005433E-3"/>
                  <c:y val="-6.7048957158900704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5.6823393620985117E-2"/>
                  <c:y val="-6.8450002537326304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9.4991233514899728E-2"/>
                  <c:y val="-6.5095657200601134E-2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0.10136118942868691"/>
                  <c:y val="-2.6566909293895193E-2"/>
                </c:manualLayout>
              </c:layout>
              <c:dLblPos val="bestFit"/>
              <c:showVal val="1"/>
            </c:dLbl>
            <c:numFmt formatCode="0.0%" sourceLinked="0"/>
            <c:dLblPos val="bestFit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Резервный фонд - 10,0</c:v>
                </c:pt>
                <c:pt idx="1">
                  <c:v>Содержание органов местного самоуправления - 4255.2</c:v>
                </c:pt>
                <c:pt idx="2">
                  <c:v>Иные общегосударственные вопросы - 73.3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2.3E-3</c:v>
                </c:pt>
                <c:pt idx="1">
                  <c:v>0.98070000000000002</c:v>
                </c:pt>
                <c:pt idx="2">
                  <c:v>1.6799999999999999E-2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1659755221253965"/>
          <c:y val="8.7144801901008997E-2"/>
          <c:w val="0.3723680344113276"/>
          <c:h val="0.8967855385640506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Основа формирования бюджета </a:t>
          </a:r>
        </a:p>
        <a:p>
          <a:pPr algn="ctr"/>
          <a:r>
            <a:rPr lang="ru-RU" sz="1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Привольненского</a:t>
          </a:r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сельского поселения Ремонтненского</a:t>
          </a:r>
        </a:p>
        <a:p>
          <a:pPr algn="ctr"/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района  на 2017 год и на плановый период </a:t>
          </a:r>
        </a:p>
        <a:p>
          <a:pPr algn="ctr"/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2018 и 2019 годов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</a:t>
          </a:r>
          <a:r>
            <a:rPr lang="ru-RU" sz="16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Привольненского</a:t>
          </a:r>
          <a:r>
            <a: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сельского поселения на 2017 – 2019 годы (Постановление Администрации </a:t>
          </a:r>
          <a:r>
            <a:rPr lang="ru-RU" sz="16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Привольненского</a:t>
          </a:r>
          <a:r>
            <a: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сельского поселения от 25.05.2016      № 76)</a:t>
          </a:r>
          <a:endParaRPr lang="ru-RU" sz="16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политики и основных направлениях налоговой политики </a:t>
          </a:r>
          <a:r>
            <a:rPr lang="ru-RU" sz="16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Привольненского</a:t>
          </a:r>
          <a:r>
            <a: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сельского поселения на 2017– 2019 годы (Постановление Администрации </a:t>
          </a:r>
          <a:r>
            <a:rPr lang="ru-RU" sz="16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Привольненского</a:t>
          </a:r>
          <a:r>
            <a: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сельского поселения от 23.11.2016 № 18 )</a:t>
          </a:r>
          <a:endParaRPr lang="ru-RU" sz="1600" dirty="0">
            <a:solidFill>
              <a:srgbClr val="000000"/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Муниципальные программы </a:t>
          </a:r>
          <a:r>
            <a:rPr lang="ru-RU" sz="16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Привольненского</a:t>
          </a:r>
          <a:r>
            <a: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сельского поселения</a:t>
          </a:r>
          <a:endParaRPr lang="ru-RU" sz="16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B429FB59-C8F2-4D27-8C17-99763916348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CD4DD7-8830-4DCE-B809-CE7470D59770}" type="sibTrans" cxnId="{42CACCF4-E4B3-4541-868E-43746054A2BB}">
      <dgm:prSet/>
      <dgm:spPr/>
      <dgm:t>
        <a:bodyPr/>
        <a:lstStyle/>
        <a:p>
          <a:endParaRPr lang="ru-RU"/>
        </a:p>
      </dgm:t>
    </dgm:pt>
    <dgm:pt modelId="{EBBB47CA-EC1B-4CE7-88FC-29C943FF112C}" type="parTrans" cxnId="{42CACCF4-E4B3-4541-868E-43746054A2BB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 custScaleX="75000" custLinFactNeighborX="5469" custLinFactNeighborY="-4461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4" custFlipVert="1" custFlipHor="1" custScaleX="10196" custScaleY="1294" custLinFactNeighborX="-237" custLinFactNeighborY="-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9E8B1-5D59-418E-ABCF-3EB4C2293C3B}" type="pres">
      <dgm:prSet presAssocID="{9BF7A4FA-841F-47F1-98E7-189AC313D563}" presName="pillarX" presStyleLbl="node1" presStyleIdx="1" presStyleCnt="4" custScaleX="151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2" presStyleCnt="4" custLinFactNeighborY="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3" presStyleCnt="4" custScaleX="74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F2A4A437-C9B0-4305-8C04-020582D4DA1C}" srcId="{9499AA6D-0096-43C7-992F-732B115541E7}" destId="{D4E16D18-EE5A-406C-A68B-D9CC2F0D2BFA}" srcOrd="3" destOrd="0" parTransId="{E418E1AB-F118-4EEC-BD8C-C4D43C973A39}" sibTransId="{72A2A57F-463F-4BB6-9308-EF99DA17B312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BC40EA59-B715-4F09-BF08-6682CEF1244D}" type="presOf" srcId="{9BF7A4FA-841F-47F1-98E7-189AC313D563}" destId="{D199E8B1-5D59-418E-ABCF-3EB4C2293C3B}" srcOrd="0" destOrd="0" presId="urn:microsoft.com/office/officeart/2005/8/layout/hList3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1" destOrd="0" parTransId="{47EFE251-DE1F-4A9D-AA5C-F22CDF3BA208}" sibTransId="{599B36A9-6999-4932-97BB-7B98B9DA7459}"/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0EDCCC65-B190-42CA-82D6-3E3A1EF32104}" srcId="{9499AA6D-0096-43C7-992F-732B115541E7}" destId="{DFAE40BE-1FD9-4CD2-BCD8-0C2119CF37CA}" srcOrd="2" destOrd="0" parTransId="{23A0075C-E311-40AB-AAA1-FC49CD2E18B0}" sibTransId="{8F33DFC0-31F8-46EE-AA4F-0F22B80C316D}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42CACCF4-E4B3-4541-868E-43746054A2BB}" srcId="{9499AA6D-0096-43C7-992F-732B115541E7}" destId="{B429FB59-C8F2-4D27-8C17-99763916348F}" srcOrd="0" destOrd="0" parTransId="{EBBB47CA-EC1B-4CE7-88FC-29C943FF112C}" sibTransId="{16CD4DD7-8830-4DCE-B809-CE7470D59770}"/>
    <dgm:cxn modelId="{A7C734A6-4E6F-4FB8-B3EA-297DD1B12054}" type="presOf" srcId="{B429FB59-C8F2-4D27-8C17-99763916348F}" destId="{F5C3F7F1-CEA0-49C4-9AA0-D342FEFEA354}" srcOrd="0" destOrd="0" presId="urn:microsoft.com/office/officeart/2005/8/layout/hList3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D7A5369E-0E09-456F-B64B-ADBA47E1FA42}" type="presParOf" srcId="{CFD95AE2-9DD3-4546-9422-DB43A51E6B2E}" destId="{D199E8B1-5D59-418E-ABCF-3EB4C2293C3B}" srcOrd="1" destOrd="0" presId="urn:microsoft.com/office/officeart/2005/8/layout/hList3"/>
    <dgm:cxn modelId="{35DB50B2-F52B-481E-A2EB-91E7B973C3F0}" type="presParOf" srcId="{CFD95AE2-9DD3-4546-9422-DB43A51E6B2E}" destId="{FAE584BA-2169-4818-86D4-2DFBE33EDFFC}" srcOrd="2" destOrd="0" presId="urn:microsoft.com/office/officeart/2005/8/layout/hList3"/>
    <dgm:cxn modelId="{A58DF4AB-0416-4028-BED0-7D962826850F}" type="presParOf" srcId="{CFD95AE2-9DD3-4546-9422-DB43A51E6B2E}" destId="{77B589DE-2A0B-4817-8666-D284E4CFE8A0}" srcOrd="3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ED9DFE-9F74-4B27-A4AD-8029FFA61325}" type="doc">
      <dgm:prSet loTypeId="urn:microsoft.com/office/officeart/2005/8/layout/vList3#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0A45121-A9FB-442A-BCA5-28177BF8F284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dirty="0" smtClean="0"/>
            <a:t>повышение эффективности и результативности имеющихся инструментов программно-целевого управления и </a:t>
          </a:r>
          <a:r>
            <a:rPr lang="ru-RU" dirty="0" err="1" smtClean="0"/>
            <a:t>бюджетирования</a:t>
          </a:r>
          <a:r>
            <a:rPr lang="ru-RU" dirty="0" smtClean="0"/>
            <a:t>    </a:t>
          </a:r>
          <a:endParaRPr lang="ru-RU" dirty="0"/>
        </a:p>
      </dgm:t>
    </dgm:pt>
    <dgm:pt modelId="{1AE95BAB-E8FD-4B15-A056-1C8BC4FBBB5B}" type="parTrans" cxnId="{F9E01CFF-ECBF-4CAA-B40D-6463711ACC86}">
      <dgm:prSet/>
      <dgm:spPr/>
      <dgm:t>
        <a:bodyPr/>
        <a:lstStyle/>
        <a:p>
          <a:endParaRPr lang="ru-RU"/>
        </a:p>
      </dgm:t>
    </dgm:pt>
    <dgm:pt modelId="{690798DE-4307-4282-A8F6-15BDA7F8020C}" type="sibTrans" cxnId="{F9E01CFF-ECBF-4CAA-B40D-6463711ACC86}">
      <dgm:prSet/>
      <dgm:spPr/>
      <dgm:t>
        <a:bodyPr/>
        <a:lstStyle/>
        <a:p>
          <a:endParaRPr lang="ru-RU"/>
        </a:p>
      </dgm:t>
    </dgm:pt>
    <dgm:pt modelId="{E7547166-B537-45FE-AAE7-4EB0E546B5C8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dirty="0" smtClean="0"/>
            <a:t>создание условий для повышения качества предоставления муниципальных услуг </a:t>
          </a:r>
          <a:endParaRPr lang="ru-RU" dirty="0"/>
        </a:p>
      </dgm:t>
    </dgm:pt>
    <dgm:pt modelId="{1EA4F8B4-31F0-45A0-95A2-3B8793F22AA0}" type="parTrans" cxnId="{E615FC27-F8B5-4932-B166-807E4B6A032C}">
      <dgm:prSet/>
      <dgm:spPr/>
      <dgm:t>
        <a:bodyPr/>
        <a:lstStyle/>
        <a:p>
          <a:endParaRPr lang="ru-RU"/>
        </a:p>
      </dgm:t>
    </dgm:pt>
    <dgm:pt modelId="{F168D666-FB5C-4F41-BA8A-A21C2F5220D4}" type="sibTrans" cxnId="{E615FC27-F8B5-4932-B166-807E4B6A032C}">
      <dgm:prSet/>
      <dgm:spPr/>
      <dgm:t>
        <a:bodyPr/>
        <a:lstStyle/>
        <a:p>
          <a:endParaRPr lang="ru-RU"/>
        </a:p>
      </dgm:t>
    </dgm:pt>
    <dgm:pt modelId="{5D35EEC0-29F0-49DD-A9CA-0278FE86A15A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dirty="0" smtClean="0"/>
            <a:t>повышение эффективности процедур проведения муниципальных закупок </a:t>
          </a:r>
          <a:endParaRPr lang="ru-RU" dirty="0"/>
        </a:p>
      </dgm:t>
    </dgm:pt>
    <dgm:pt modelId="{C0314AED-176D-49EE-9B45-1F60DB0CF764}" type="parTrans" cxnId="{9861827F-8E45-4869-BAD8-6E9D61513E21}">
      <dgm:prSet/>
      <dgm:spPr/>
      <dgm:t>
        <a:bodyPr/>
        <a:lstStyle/>
        <a:p>
          <a:endParaRPr lang="ru-RU"/>
        </a:p>
      </dgm:t>
    </dgm:pt>
    <dgm:pt modelId="{9AE0D2C8-F733-4E9F-A9C4-08DE707C23DA}" type="sibTrans" cxnId="{9861827F-8E45-4869-BAD8-6E9D61513E21}">
      <dgm:prSet/>
      <dgm:spPr/>
      <dgm:t>
        <a:bodyPr/>
        <a:lstStyle/>
        <a:p>
          <a:endParaRPr lang="ru-RU"/>
        </a:p>
      </dgm:t>
    </dgm:pt>
    <dgm:pt modelId="{C9188141-8F8B-40D9-9411-3A306ECC2FA6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ru-RU" dirty="0" smtClean="0"/>
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сферы</a:t>
          </a:r>
          <a:endParaRPr lang="ru-RU" dirty="0"/>
        </a:p>
      </dgm:t>
    </dgm:pt>
    <dgm:pt modelId="{116E95E5-8095-4C94-9BD8-A5985BD2EED5}" type="parTrans" cxnId="{7687445D-DC56-496B-A366-139ABC7E8086}">
      <dgm:prSet/>
      <dgm:spPr/>
      <dgm:t>
        <a:bodyPr/>
        <a:lstStyle/>
        <a:p>
          <a:endParaRPr lang="ru-RU"/>
        </a:p>
      </dgm:t>
    </dgm:pt>
    <dgm:pt modelId="{5A22D53B-DB5B-4468-8F8E-DB8238A69607}" type="sibTrans" cxnId="{7687445D-DC56-496B-A366-139ABC7E8086}">
      <dgm:prSet/>
      <dgm:spPr/>
      <dgm:t>
        <a:bodyPr/>
        <a:lstStyle/>
        <a:p>
          <a:endParaRPr lang="ru-RU"/>
        </a:p>
      </dgm:t>
    </dgm:pt>
    <dgm:pt modelId="{C3536F11-9BE8-44FF-9884-680F283B76C1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 smtClean="0"/>
            <a:t>обеспечение открытости бюджетного процесса перед гражданами</a:t>
          </a:r>
          <a:endParaRPr lang="ru-RU" dirty="0"/>
        </a:p>
      </dgm:t>
    </dgm:pt>
    <dgm:pt modelId="{4F2A074C-A461-49DD-8E7C-B191A75EB692}" type="parTrans" cxnId="{F87FC72F-9DEA-42E3-A7AC-29056994752D}">
      <dgm:prSet/>
      <dgm:spPr/>
      <dgm:t>
        <a:bodyPr/>
        <a:lstStyle/>
        <a:p>
          <a:endParaRPr lang="ru-RU"/>
        </a:p>
      </dgm:t>
    </dgm:pt>
    <dgm:pt modelId="{69AE5467-6BB5-42D6-9FB6-493268D9D8F2}" type="sibTrans" cxnId="{F87FC72F-9DEA-42E3-A7AC-29056994752D}">
      <dgm:prSet/>
      <dgm:spPr/>
      <dgm:t>
        <a:bodyPr/>
        <a:lstStyle/>
        <a:p>
          <a:endParaRPr lang="ru-RU"/>
        </a:p>
      </dgm:t>
    </dgm:pt>
    <dgm:pt modelId="{A07F8CF5-75A4-46DB-980C-9E6799553975}" type="pres">
      <dgm:prSet presAssocID="{50ED9DFE-9F74-4B27-A4AD-8029FFA6132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46F293-8E58-40DF-B00E-80B1A38EB548}" type="pres">
      <dgm:prSet presAssocID="{00A45121-A9FB-442A-BCA5-28177BF8F284}" presName="composite" presStyleCnt="0"/>
      <dgm:spPr/>
    </dgm:pt>
    <dgm:pt modelId="{2B79CA85-6D6A-427B-AD39-BAEF62268A2B}" type="pres">
      <dgm:prSet presAssocID="{00A45121-A9FB-442A-BCA5-28177BF8F284}" presName="imgShp" presStyleLbl="fgImgPlace1" presStyleIdx="0" presStyleCnt="5" custLinFactX="-1991" custLinFactNeighborX="-100000" custLinFactNeighborY="3582"/>
      <dgm:spPr/>
    </dgm:pt>
    <dgm:pt modelId="{6813D3BC-465D-4CFD-A0BB-C34072652E00}" type="pres">
      <dgm:prSet presAssocID="{00A45121-A9FB-442A-BCA5-28177BF8F284}" presName="txShp" presStyleLbl="node1" presStyleIdx="0" presStyleCnt="5" custScaleX="131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4C5E4-5441-41CA-B7A9-E5074E59CC49}" type="pres">
      <dgm:prSet presAssocID="{690798DE-4307-4282-A8F6-15BDA7F8020C}" presName="spacing" presStyleCnt="0"/>
      <dgm:spPr/>
    </dgm:pt>
    <dgm:pt modelId="{EA019B65-4A62-4F9F-A402-D29F7ACAB9A6}" type="pres">
      <dgm:prSet presAssocID="{E7547166-B537-45FE-AAE7-4EB0E546B5C8}" presName="composite" presStyleCnt="0"/>
      <dgm:spPr/>
    </dgm:pt>
    <dgm:pt modelId="{2B99C788-53C3-4EB7-8DFC-068D0CFFB00C}" type="pres">
      <dgm:prSet presAssocID="{E7547166-B537-45FE-AAE7-4EB0E546B5C8}" presName="imgShp" presStyleLbl="fgImgPlace1" presStyleIdx="1" presStyleCnt="5" custLinFactX="-1991" custLinFactNeighborX="-100000" custLinFactNeighborY="-3039"/>
      <dgm:spPr/>
    </dgm:pt>
    <dgm:pt modelId="{876CE208-44E7-442F-BD4F-070AD4133118}" type="pres">
      <dgm:prSet presAssocID="{E7547166-B537-45FE-AAE7-4EB0E546B5C8}" presName="txShp" presStyleLbl="node1" presStyleIdx="1" presStyleCnt="5" custScaleX="130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BC8CE-E3D2-4B07-8D3E-C261F683EA33}" type="pres">
      <dgm:prSet presAssocID="{F168D666-FB5C-4F41-BA8A-A21C2F5220D4}" presName="spacing" presStyleCnt="0"/>
      <dgm:spPr/>
    </dgm:pt>
    <dgm:pt modelId="{B545287B-E064-46A6-89A3-EE52D9EF928F}" type="pres">
      <dgm:prSet presAssocID="{5D35EEC0-29F0-49DD-A9CA-0278FE86A15A}" presName="composite" presStyleCnt="0"/>
      <dgm:spPr/>
    </dgm:pt>
    <dgm:pt modelId="{7B5256B4-BDF1-4EBD-B207-A336F142F737}" type="pres">
      <dgm:prSet presAssocID="{5D35EEC0-29F0-49DD-A9CA-0278FE86A15A}" presName="imgShp" presStyleLbl="fgImgPlace1" presStyleIdx="2" presStyleCnt="5" custLinFactX="-1991" custLinFactNeighborX="-100000" custLinFactNeighborY="-858"/>
      <dgm:spPr/>
    </dgm:pt>
    <dgm:pt modelId="{DC00DF32-B2A0-4FA1-B60B-FF64E9421FF6}" type="pres">
      <dgm:prSet presAssocID="{5D35EEC0-29F0-49DD-A9CA-0278FE86A15A}" presName="txShp" presStyleLbl="node1" presStyleIdx="2" presStyleCnt="5" custScaleX="130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C740B-ED17-42D2-9E58-049C940FFD8E}" type="pres">
      <dgm:prSet presAssocID="{9AE0D2C8-F733-4E9F-A9C4-08DE707C23DA}" presName="spacing" presStyleCnt="0"/>
      <dgm:spPr/>
    </dgm:pt>
    <dgm:pt modelId="{36F9A4B0-8802-41FE-9768-12973B65804D}" type="pres">
      <dgm:prSet presAssocID="{C9188141-8F8B-40D9-9411-3A306ECC2FA6}" presName="composite" presStyleCnt="0"/>
      <dgm:spPr/>
    </dgm:pt>
    <dgm:pt modelId="{C10FE643-3174-4764-89C0-056052F62DF0}" type="pres">
      <dgm:prSet presAssocID="{C9188141-8F8B-40D9-9411-3A306ECC2FA6}" presName="imgShp" presStyleLbl="fgImgPlace1" presStyleIdx="3" presStyleCnt="5" custLinFactX="-1991" custLinFactNeighborX="-100000" custLinFactNeighborY="1324"/>
      <dgm:spPr/>
    </dgm:pt>
    <dgm:pt modelId="{87580B58-6E28-45C5-A0BD-742635DF2090}" type="pres">
      <dgm:prSet presAssocID="{C9188141-8F8B-40D9-9411-3A306ECC2FA6}" presName="txShp" presStyleLbl="node1" presStyleIdx="3" presStyleCnt="5" custScaleX="130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7F34D-C847-4B85-A015-AEFCFF9C7425}" type="pres">
      <dgm:prSet presAssocID="{5A22D53B-DB5B-4468-8F8E-DB8238A69607}" presName="spacing" presStyleCnt="0"/>
      <dgm:spPr/>
    </dgm:pt>
    <dgm:pt modelId="{EB7D299F-6AC5-4AB0-9947-0A74E2E940CD}" type="pres">
      <dgm:prSet presAssocID="{C3536F11-9BE8-44FF-9884-680F283B76C1}" presName="composite" presStyleCnt="0"/>
      <dgm:spPr/>
    </dgm:pt>
    <dgm:pt modelId="{C6F9003F-047D-469B-BCBB-1A841DE8EDB2}" type="pres">
      <dgm:prSet presAssocID="{C3536F11-9BE8-44FF-9884-680F283B76C1}" presName="imgShp" presStyleLbl="fgImgPlace1" presStyleIdx="4" presStyleCnt="5" custLinFactX="-1991" custLinFactNeighborX="-100000" custLinFactNeighborY="-5297"/>
      <dgm:spPr/>
    </dgm:pt>
    <dgm:pt modelId="{BEFC1D70-B1FA-4542-AD5A-7E6D36F6BC7D}" type="pres">
      <dgm:prSet presAssocID="{C3536F11-9BE8-44FF-9884-680F283B76C1}" presName="txShp" presStyleLbl="node1" presStyleIdx="4" presStyleCnt="5" custScaleX="130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685A09-19E8-46B3-9E22-34293DFF2E07}" type="presOf" srcId="{5D35EEC0-29F0-49DD-A9CA-0278FE86A15A}" destId="{DC00DF32-B2A0-4FA1-B60B-FF64E9421FF6}" srcOrd="0" destOrd="0" presId="urn:microsoft.com/office/officeart/2005/8/layout/vList3#1"/>
    <dgm:cxn modelId="{7687445D-DC56-496B-A366-139ABC7E8086}" srcId="{50ED9DFE-9F74-4B27-A4AD-8029FFA61325}" destId="{C9188141-8F8B-40D9-9411-3A306ECC2FA6}" srcOrd="3" destOrd="0" parTransId="{116E95E5-8095-4C94-9BD8-A5985BD2EED5}" sibTransId="{5A22D53B-DB5B-4468-8F8E-DB8238A69607}"/>
    <dgm:cxn modelId="{F87FC72F-9DEA-42E3-A7AC-29056994752D}" srcId="{50ED9DFE-9F74-4B27-A4AD-8029FFA61325}" destId="{C3536F11-9BE8-44FF-9884-680F283B76C1}" srcOrd="4" destOrd="0" parTransId="{4F2A074C-A461-49DD-8E7C-B191A75EB692}" sibTransId="{69AE5467-6BB5-42D6-9FB6-493268D9D8F2}"/>
    <dgm:cxn modelId="{E615FC27-F8B5-4932-B166-807E4B6A032C}" srcId="{50ED9DFE-9F74-4B27-A4AD-8029FFA61325}" destId="{E7547166-B537-45FE-AAE7-4EB0E546B5C8}" srcOrd="1" destOrd="0" parTransId="{1EA4F8B4-31F0-45A0-95A2-3B8793F22AA0}" sibTransId="{F168D666-FB5C-4F41-BA8A-A21C2F5220D4}"/>
    <dgm:cxn modelId="{61323DC4-8009-4F96-9C8C-B71F24120F74}" type="presOf" srcId="{C3536F11-9BE8-44FF-9884-680F283B76C1}" destId="{BEFC1D70-B1FA-4542-AD5A-7E6D36F6BC7D}" srcOrd="0" destOrd="0" presId="urn:microsoft.com/office/officeart/2005/8/layout/vList3#1"/>
    <dgm:cxn modelId="{F9E01CFF-ECBF-4CAA-B40D-6463711ACC86}" srcId="{50ED9DFE-9F74-4B27-A4AD-8029FFA61325}" destId="{00A45121-A9FB-442A-BCA5-28177BF8F284}" srcOrd="0" destOrd="0" parTransId="{1AE95BAB-E8FD-4B15-A056-1C8BC4FBBB5B}" sibTransId="{690798DE-4307-4282-A8F6-15BDA7F8020C}"/>
    <dgm:cxn modelId="{D8AEBF0D-2AB1-428D-90F9-5559F76D4C10}" type="presOf" srcId="{00A45121-A9FB-442A-BCA5-28177BF8F284}" destId="{6813D3BC-465D-4CFD-A0BB-C34072652E00}" srcOrd="0" destOrd="0" presId="urn:microsoft.com/office/officeart/2005/8/layout/vList3#1"/>
    <dgm:cxn modelId="{95ABEA39-9B5C-4727-A763-86B257A3B641}" type="presOf" srcId="{C9188141-8F8B-40D9-9411-3A306ECC2FA6}" destId="{87580B58-6E28-45C5-A0BD-742635DF2090}" srcOrd="0" destOrd="0" presId="urn:microsoft.com/office/officeart/2005/8/layout/vList3#1"/>
    <dgm:cxn modelId="{E3141DD7-7D7C-4F7E-8184-241EBE93D9B8}" type="presOf" srcId="{50ED9DFE-9F74-4B27-A4AD-8029FFA61325}" destId="{A07F8CF5-75A4-46DB-980C-9E6799553975}" srcOrd="0" destOrd="0" presId="urn:microsoft.com/office/officeart/2005/8/layout/vList3#1"/>
    <dgm:cxn modelId="{6DF60059-8102-4F7D-8D87-065E1C23BCE0}" type="presOf" srcId="{E7547166-B537-45FE-AAE7-4EB0E546B5C8}" destId="{876CE208-44E7-442F-BD4F-070AD4133118}" srcOrd="0" destOrd="0" presId="urn:microsoft.com/office/officeart/2005/8/layout/vList3#1"/>
    <dgm:cxn modelId="{9861827F-8E45-4869-BAD8-6E9D61513E21}" srcId="{50ED9DFE-9F74-4B27-A4AD-8029FFA61325}" destId="{5D35EEC0-29F0-49DD-A9CA-0278FE86A15A}" srcOrd="2" destOrd="0" parTransId="{C0314AED-176D-49EE-9B45-1F60DB0CF764}" sibTransId="{9AE0D2C8-F733-4E9F-A9C4-08DE707C23DA}"/>
    <dgm:cxn modelId="{B3CD98AB-F33F-4B11-9AAD-73CFE3ECCC57}" type="presParOf" srcId="{A07F8CF5-75A4-46DB-980C-9E6799553975}" destId="{7C46F293-8E58-40DF-B00E-80B1A38EB548}" srcOrd="0" destOrd="0" presId="urn:microsoft.com/office/officeart/2005/8/layout/vList3#1"/>
    <dgm:cxn modelId="{02DE5670-80C3-40F6-B4F6-0C90CA5A824A}" type="presParOf" srcId="{7C46F293-8E58-40DF-B00E-80B1A38EB548}" destId="{2B79CA85-6D6A-427B-AD39-BAEF62268A2B}" srcOrd="0" destOrd="0" presId="urn:microsoft.com/office/officeart/2005/8/layout/vList3#1"/>
    <dgm:cxn modelId="{6D0BD38D-CFF4-409A-AF22-4FD32FC49FE0}" type="presParOf" srcId="{7C46F293-8E58-40DF-B00E-80B1A38EB548}" destId="{6813D3BC-465D-4CFD-A0BB-C34072652E00}" srcOrd="1" destOrd="0" presId="urn:microsoft.com/office/officeart/2005/8/layout/vList3#1"/>
    <dgm:cxn modelId="{D4502FD9-8613-4D5B-9035-2C0C5AAB5120}" type="presParOf" srcId="{A07F8CF5-75A4-46DB-980C-9E6799553975}" destId="{4284C5E4-5441-41CA-B7A9-E5074E59CC49}" srcOrd="1" destOrd="0" presId="urn:microsoft.com/office/officeart/2005/8/layout/vList3#1"/>
    <dgm:cxn modelId="{0B4DB94D-42BA-41CD-AA2B-A5FEB935FEB0}" type="presParOf" srcId="{A07F8CF5-75A4-46DB-980C-9E6799553975}" destId="{EA019B65-4A62-4F9F-A402-D29F7ACAB9A6}" srcOrd="2" destOrd="0" presId="urn:microsoft.com/office/officeart/2005/8/layout/vList3#1"/>
    <dgm:cxn modelId="{41476887-654E-44FD-AB52-A6B9AA720578}" type="presParOf" srcId="{EA019B65-4A62-4F9F-A402-D29F7ACAB9A6}" destId="{2B99C788-53C3-4EB7-8DFC-068D0CFFB00C}" srcOrd="0" destOrd="0" presId="urn:microsoft.com/office/officeart/2005/8/layout/vList3#1"/>
    <dgm:cxn modelId="{86C3644F-C3EE-4B7B-8E1D-EC36481A7CF5}" type="presParOf" srcId="{EA019B65-4A62-4F9F-A402-D29F7ACAB9A6}" destId="{876CE208-44E7-442F-BD4F-070AD4133118}" srcOrd="1" destOrd="0" presId="urn:microsoft.com/office/officeart/2005/8/layout/vList3#1"/>
    <dgm:cxn modelId="{17390EC9-C0E6-4507-BB71-AD0F7456C421}" type="presParOf" srcId="{A07F8CF5-75A4-46DB-980C-9E6799553975}" destId="{9CFBC8CE-E3D2-4B07-8D3E-C261F683EA33}" srcOrd="3" destOrd="0" presId="urn:microsoft.com/office/officeart/2005/8/layout/vList3#1"/>
    <dgm:cxn modelId="{6DF33C22-7396-431B-A67F-DD0B00DA6DFA}" type="presParOf" srcId="{A07F8CF5-75A4-46DB-980C-9E6799553975}" destId="{B545287B-E064-46A6-89A3-EE52D9EF928F}" srcOrd="4" destOrd="0" presId="urn:microsoft.com/office/officeart/2005/8/layout/vList3#1"/>
    <dgm:cxn modelId="{F79B6A62-55CF-4415-8E53-B723DC62CB2E}" type="presParOf" srcId="{B545287B-E064-46A6-89A3-EE52D9EF928F}" destId="{7B5256B4-BDF1-4EBD-B207-A336F142F737}" srcOrd="0" destOrd="0" presId="urn:microsoft.com/office/officeart/2005/8/layout/vList3#1"/>
    <dgm:cxn modelId="{F90B8939-3A95-416A-835B-8FDB8CAA7037}" type="presParOf" srcId="{B545287B-E064-46A6-89A3-EE52D9EF928F}" destId="{DC00DF32-B2A0-4FA1-B60B-FF64E9421FF6}" srcOrd="1" destOrd="0" presId="urn:microsoft.com/office/officeart/2005/8/layout/vList3#1"/>
    <dgm:cxn modelId="{2B571379-25A5-4A2A-A15B-C9B3048E3C3A}" type="presParOf" srcId="{A07F8CF5-75A4-46DB-980C-9E6799553975}" destId="{43FC740B-ED17-42D2-9E58-049C940FFD8E}" srcOrd="5" destOrd="0" presId="urn:microsoft.com/office/officeart/2005/8/layout/vList3#1"/>
    <dgm:cxn modelId="{5B2A2F4B-B7B9-40C3-BC9A-23E8B2F27891}" type="presParOf" srcId="{A07F8CF5-75A4-46DB-980C-9E6799553975}" destId="{36F9A4B0-8802-41FE-9768-12973B65804D}" srcOrd="6" destOrd="0" presId="urn:microsoft.com/office/officeart/2005/8/layout/vList3#1"/>
    <dgm:cxn modelId="{02D73852-12AC-46B4-BEA2-4B6A7499E6C5}" type="presParOf" srcId="{36F9A4B0-8802-41FE-9768-12973B65804D}" destId="{C10FE643-3174-4764-89C0-056052F62DF0}" srcOrd="0" destOrd="0" presId="urn:microsoft.com/office/officeart/2005/8/layout/vList3#1"/>
    <dgm:cxn modelId="{38AC067B-8EC4-46AF-A6A5-4A8E441CEC9E}" type="presParOf" srcId="{36F9A4B0-8802-41FE-9768-12973B65804D}" destId="{87580B58-6E28-45C5-A0BD-742635DF2090}" srcOrd="1" destOrd="0" presId="urn:microsoft.com/office/officeart/2005/8/layout/vList3#1"/>
    <dgm:cxn modelId="{3B689CCA-8F05-4E3B-B638-771DEE48B900}" type="presParOf" srcId="{A07F8CF5-75A4-46DB-980C-9E6799553975}" destId="{0AB7F34D-C847-4B85-A015-AEFCFF9C7425}" srcOrd="7" destOrd="0" presId="urn:microsoft.com/office/officeart/2005/8/layout/vList3#1"/>
    <dgm:cxn modelId="{ABC5D4FE-D4BB-4FEF-9E36-5E26B884CCB6}" type="presParOf" srcId="{A07F8CF5-75A4-46DB-980C-9E6799553975}" destId="{EB7D299F-6AC5-4AB0-9947-0A74E2E940CD}" srcOrd="8" destOrd="0" presId="urn:microsoft.com/office/officeart/2005/8/layout/vList3#1"/>
    <dgm:cxn modelId="{B561A19D-7E1A-4BD9-B459-F0BD97293C95}" type="presParOf" srcId="{EB7D299F-6AC5-4AB0-9947-0A74E2E940CD}" destId="{C6F9003F-047D-469B-BCBB-1A841DE8EDB2}" srcOrd="0" destOrd="0" presId="urn:microsoft.com/office/officeart/2005/8/layout/vList3#1"/>
    <dgm:cxn modelId="{0A296BFB-C38D-4991-BB6D-CC6231DC98D6}" type="presParOf" srcId="{EB7D299F-6AC5-4AB0-9947-0A74E2E940CD}" destId="{BEFC1D70-B1FA-4542-AD5A-7E6D36F6BC7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2275C9-0B7A-4387-BA32-46FBC964544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EA72A0-F192-48E8-994B-5295599FD7F2}">
      <dgm:prSet phldrT="[Текст]"/>
      <dgm:spPr>
        <a:solidFill>
          <a:schemeClr val="accent2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Темп роста производства в </a:t>
          </a:r>
          <a:r>
            <a:rPr lang="ru-RU" dirty="0" err="1" smtClean="0"/>
            <a:t>Привольненском</a:t>
          </a:r>
          <a:r>
            <a:rPr lang="ru-RU" dirty="0" smtClean="0"/>
            <a:t> сельском поселении в 2016 году к 2015 году </a:t>
          </a:r>
        </a:p>
        <a:p>
          <a:r>
            <a:rPr lang="ru-RU" b="1" dirty="0" smtClean="0"/>
            <a:t>108,6%</a:t>
          </a:r>
          <a:endParaRPr lang="ru-RU" b="1" dirty="0"/>
        </a:p>
      </dgm:t>
    </dgm:pt>
    <dgm:pt modelId="{FCC15D47-C8BD-4C92-845B-8BA37F4FB308}" type="parTrans" cxnId="{A5335DAB-E2C2-4AC5-BAC7-0AB2DA8249DA}">
      <dgm:prSet/>
      <dgm:spPr/>
      <dgm:t>
        <a:bodyPr/>
        <a:lstStyle/>
        <a:p>
          <a:endParaRPr lang="ru-RU"/>
        </a:p>
      </dgm:t>
    </dgm:pt>
    <dgm:pt modelId="{B4429B3A-3E82-4235-8BB6-254FF9E32C94}" type="sibTrans" cxnId="{A5335DAB-E2C2-4AC5-BAC7-0AB2DA8249DA}">
      <dgm:prSet/>
      <dgm:spPr/>
      <dgm:t>
        <a:bodyPr/>
        <a:lstStyle/>
        <a:p>
          <a:endParaRPr lang="ru-RU"/>
        </a:p>
      </dgm:t>
    </dgm:pt>
    <dgm:pt modelId="{FA87A11A-8DF3-429B-B94C-ECAD70453158}">
      <dgm:prSet phldrT="[Текст]"/>
      <dgm:spPr>
        <a:solidFill>
          <a:srgbClr val="0000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Объем продукции сельского хозяйства в 2016 году </a:t>
          </a:r>
        </a:p>
        <a:p>
          <a:r>
            <a:rPr lang="ru-RU" b="1" dirty="0" smtClean="0"/>
            <a:t>239132,5 </a:t>
          </a:r>
          <a:r>
            <a:rPr lang="ru-RU" b="1" dirty="0" smtClean="0"/>
            <a:t>тыс. рублей </a:t>
          </a:r>
        </a:p>
        <a:p>
          <a:r>
            <a:rPr lang="ru-RU" b="1" dirty="0" smtClean="0"/>
            <a:t>108,6%</a:t>
          </a:r>
          <a:endParaRPr lang="ru-RU" b="1" dirty="0"/>
        </a:p>
      </dgm:t>
    </dgm:pt>
    <dgm:pt modelId="{5A728681-C115-4A5C-9AE2-5E87C0D6EEB8}" type="parTrans" cxnId="{5D013143-477E-49A9-9607-7956143D1554}">
      <dgm:prSet/>
      <dgm:spPr/>
      <dgm:t>
        <a:bodyPr/>
        <a:lstStyle/>
        <a:p>
          <a:endParaRPr lang="ru-RU"/>
        </a:p>
      </dgm:t>
    </dgm:pt>
    <dgm:pt modelId="{DA4BE492-0AA1-4ED0-9EE7-38AD9F5BF5FA}" type="sibTrans" cxnId="{5D013143-477E-49A9-9607-7956143D1554}">
      <dgm:prSet/>
      <dgm:spPr/>
      <dgm:t>
        <a:bodyPr/>
        <a:lstStyle/>
        <a:p>
          <a:endParaRPr lang="ru-RU"/>
        </a:p>
      </dgm:t>
    </dgm:pt>
    <dgm:pt modelId="{DC4FEC81-3507-44F1-959D-F678AD699643}">
      <dgm:prSet phldrT="[Текст]"/>
      <dgm:spPr>
        <a:solidFill>
          <a:srgbClr val="00CC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Инвестиции в основной капитал</a:t>
          </a:r>
        </a:p>
        <a:p>
          <a:r>
            <a:rPr lang="ru-RU" b="1" smtClean="0"/>
            <a:t>36,6%</a:t>
          </a:r>
          <a:endParaRPr lang="ru-RU" b="1" dirty="0"/>
        </a:p>
      </dgm:t>
    </dgm:pt>
    <dgm:pt modelId="{0535064F-2B90-4764-9B90-9D2F55CFAC81}" type="parTrans" cxnId="{A20040A3-2CAA-4420-91C8-A0B6D3FE6BF0}">
      <dgm:prSet/>
      <dgm:spPr/>
      <dgm:t>
        <a:bodyPr/>
        <a:lstStyle/>
        <a:p>
          <a:endParaRPr lang="ru-RU"/>
        </a:p>
      </dgm:t>
    </dgm:pt>
    <dgm:pt modelId="{994BF912-592F-40A5-A00F-E8F325C5ED9A}" type="sibTrans" cxnId="{A20040A3-2CAA-4420-91C8-A0B6D3FE6BF0}">
      <dgm:prSet/>
      <dgm:spPr/>
      <dgm:t>
        <a:bodyPr/>
        <a:lstStyle/>
        <a:p>
          <a:endParaRPr lang="ru-RU"/>
        </a:p>
      </dgm:t>
    </dgm:pt>
    <dgm:pt modelId="{67DEB899-8D38-4B1E-8899-B916E7384BA6}">
      <dgm:prSet phldrT="[Текст]"/>
      <dgm:spPr>
        <a:solidFill>
          <a:srgbClr val="CC00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Среднемесячная начисленная заработная плата </a:t>
          </a:r>
        </a:p>
        <a:p>
          <a:r>
            <a:rPr lang="ru-RU" b="1" dirty="0" smtClean="0"/>
            <a:t>13 852,36 </a:t>
          </a:r>
          <a:r>
            <a:rPr lang="ru-RU" b="1" dirty="0" smtClean="0"/>
            <a:t>рублей</a:t>
          </a:r>
        </a:p>
        <a:p>
          <a:r>
            <a:rPr lang="ru-RU" b="1" dirty="0" smtClean="0"/>
            <a:t>103,4%</a:t>
          </a:r>
          <a:endParaRPr lang="ru-RU" b="1" dirty="0"/>
        </a:p>
      </dgm:t>
    </dgm:pt>
    <dgm:pt modelId="{25BA609D-16D9-4759-A3C4-AEFE106FFE2A}" type="parTrans" cxnId="{543C8C4D-CB59-4347-B42A-980B2D8C8829}">
      <dgm:prSet/>
      <dgm:spPr/>
      <dgm:t>
        <a:bodyPr/>
        <a:lstStyle/>
        <a:p>
          <a:endParaRPr lang="ru-RU"/>
        </a:p>
      </dgm:t>
    </dgm:pt>
    <dgm:pt modelId="{585D00E6-884E-4F2C-954C-873BA8DB7EE2}" type="sibTrans" cxnId="{543C8C4D-CB59-4347-B42A-980B2D8C8829}">
      <dgm:prSet/>
      <dgm:spPr/>
      <dgm:t>
        <a:bodyPr/>
        <a:lstStyle/>
        <a:p>
          <a:endParaRPr lang="ru-RU"/>
        </a:p>
      </dgm:t>
    </dgm:pt>
    <dgm:pt modelId="{BF2F7642-704B-46CA-8798-E8469E874B3B}" type="pres">
      <dgm:prSet presAssocID="{232275C9-0B7A-4387-BA32-46FBC96454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CDE1B4-8395-48EA-BA98-6EE7E8DD2F19}" type="pres">
      <dgm:prSet presAssocID="{ECEA72A0-F192-48E8-994B-5295599FD7F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90BBF-5CED-4613-A8A0-386DDE463926}" type="pres">
      <dgm:prSet presAssocID="{B4429B3A-3E82-4235-8BB6-254FF9E32C94}" presName="sibTrans" presStyleCnt="0"/>
      <dgm:spPr/>
    </dgm:pt>
    <dgm:pt modelId="{9717DDD8-2DC3-4FAB-A24E-09AA297F83F0}" type="pres">
      <dgm:prSet presAssocID="{FA87A11A-8DF3-429B-B94C-ECAD7045315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3B748-610F-4C32-888E-9FDEC20B220F}" type="pres">
      <dgm:prSet presAssocID="{DA4BE492-0AA1-4ED0-9EE7-38AD9F5BF5FA}" presName="sibTrans" presStyleCnt="0"/>
      <dgm:spPr/>
    </dgm:pt>
    <dgm:pt modelId="{120463BA-4C8F-461B-A36F-B978313D8AFC}" type="pres">
      <dgm:prSet presAssocID="{DC4FEC81-3507-44F1-959D-F678AD69964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44BC7-83ED-4BAA-927A-E157FD5D08CA}" type="pres">
      <dgm:prSet presAssocID="{994BF912-592F-40A5-A00F-E8F325C5ED9A}" presName="sibTrans" presStyleCnt="0"/>
      <dgm:spPr/>
    </dgm:pt>
    <dgm:pt modelId="{7CE1A9A1-E6C9-4C93-B15F-2888981BB631}" type="pres">
      <dgm:prSet presAssocID="{67DEB899-8D38-4B1E-8899-B916E7384BA6}" presName="node" presStyleLbl="node1" presStyleIdx="3" presStyleCnt="4" custLinFactNeighborX="-354" custLinFactNeighborY="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5F4826-0C9A-4AC9-A74F-88412434E33E}" type="presOf" srcId="{DC4FEC81-3507-44F1-959D-F678AD699643}" destId="{120463BA-4C8F-461B-A36F-B978313D8AFC}" srcOrd="0" destOrd="0" presId="urn:microsoft.com/office/officeart/2005/8/layout/default#1"/>
    <dgm:cxn modelId="{A5335DAB-E2C2-4AC5-BAC7-0AB2DA8249DA}" srcId="{232275C9-0B7A-4387-BA32-46FBC9645449}" destId="{ECEA72A0-F192-48E8-994B-5295599FD7F2}" srcOrd="0" destOrd="0" parTransId="{FCC15D47-C8BD-4C92-845B-8BA37F4FB308}" sibTransId="{B4429B3A-3E82-4235-8BB6-254FF9E32C94}"/>
    <dgm:cxn modelId="{2938BA9F-6B7A-490C-AD38-058F6B58CD3A}" type="presOf" srcId="{232275C9-0B7A-4387-BA32-46FBC9645449}" destId="{BF2F7642-704B-46CA-8798-E8469E874B3B}" srcOrd="0" destOrd="0" presId="urn:microsoft.com/office/officeart/2005/8/layout/default#1"/>
    <dgm:cxn modelId="{6525A489-463A-4926-ACD8-94C5FADDA4BD}" type="presOf" srcId="{67DEB899-8D38-4B1E-8899-B916E7384BA6}" destId="{7CE1A9A1-E6C9-4C93-B15F-2888981BB631}" srcOrd="0" destOrd="0" presId="urn:microsoft.com/office/officeart/2005/8/layout/default#1"/>
    <dgm:cxn modelId="{5540A057-B3E2-4FAC-B806-F82B03AE0FC7}" type="presOf" srcId="{ECEA72A0-F192-48E8-994B-5295599FD7F2}" destId="{B7CDE1B4-8395-48EA-BA98-6EE7E8DD2F19}" srcOrd="0" destOrd="0" presId="urn:microsoft.com/office/officeart/2005/8/layout/default#1"/>
    <dgm:cxn modelId="{A20040A3-2CAA-4420-91C8-A0B6D3FE6BF0}" srcId="{232275C9-0B7A-4387-BA32-46FBC9645449}" destId="{DC4FEC81-3507-44F1-959D-F678AD699643}" srcOrd="2" destOrd="0" parTransId="{0535064F-2B90-4764-9B90-9D2F55CFAC81}" sibTransId="{994BF912-592F-40A5-A00F-E8F325C5ED9A}"/>
    <dgm:cxn modelId="{543C8C4D-CB59-4347-B42A-980B2D8C8829}" srcId="{232275C9-0B7A-4387-BA32-46FBC9645449}" destId="{67DEB899-8D38-4B1E-8899-B916E7384BA6}" srcOrd="3" destOrd="0" parTransId="{25BA609D-16D9-4759-A3C4-AEFE106FFE2A}" sibTransId="{585D00E6-884E-4F2C-954C-873BA8DB7EE2}"/>
    <dgm:cxn modelId="{AF3FD192-3F32-465A-87A9-08A65C7FB6CF}" type="presOf" srcId="{FA87A11A-8DF3-429B-B94C-ECAD70453158}" destId="{9717DDD8-2DC3-4FAB-A24E-09AA297F83F0}" srcOrd="0" destOrd="0" presId="urn:microsoft.com/office/officeart/2005/8/layout/default#1"/>
    <dgm:cxn modelId="{5D013143-477E-49A9-9607-7956143D1554}" srcId="{232275C9-0B7A-4387-BA32-46FBC9645449}" destId="{FA87A11A-8DF3-429B-B94C-ECAD70453158}" srcOrd="1" destOrd="0" parTransId="{5A728681-C115-4A5C-9AE2-5E87C0D6EEB8}" sibTransId="{DA4BE492-0AA1-4ED0-9EE7-38AD9F5BF5FA}"/>
    <dgm:cxn modelId="{D59EF1AC-80E1-4526-B7F8-764837C1E2EA}" type="presParOf" srcId="{BF2F7642-704B-46CA-8798-E8469E874B3B}" destId="{B7CDE1B4-8395-48EA-BA98-6EE7E8DD2F19}" srcOrd="0" destOrd="0" presId="urn:microsoft.com/office/officeart/2005/8/layout/default#1"/>
    <dgm:cxn modelId="{D7E17E0D-83A8-4F04-975B-15FC38FFDDAA}" type="presParOf" srcId="{BF2F7642-704B-46CA-8798-E8469E874B3B}" destId="{54290BBF-5CED-4613-A8A0-386DDE463926}" srcOrd="1" destOrd="0" presId="urn:microsoft.com/office/officeart/2005/8/layout/default#1"/>
    <dgm:cxn modelId="{BD342E0D-C524-44C0-AE5E-425F838CB7AC}" type="presParOf" srcId="{BF2F7642-704B-46CA-8798-E8469E874B3B}" destId="{9717DDD8-2DC3-4FAB-A24E-09AA297F83F0}" srcOrd="2" destOrd="0" presId="urn:microsoft.com/office/officeart/2005/8/layout/default#1"/>
    <dgm:cxn modelId="{03DA7A68-7FC9-4481-8A06-2DEC17793D95}" type="presParOf" srcId="{BF2F7642-704B-46CA-8798-E8469E874B3B}" destId="{8E13B748-610F-4C32-888E-9FDEC20B220F}" srcOrd="3" destOrd="0" presId="urn:microsoft.com/office/officeart/2005/8/layout/default#1"/>
    <dgm:cxn modelId="{BD1231CC-C595-4EAC-A736-078DDA68B683}" type="presParOf" srcId="{BF2F7642-704B-46CA-8798-E8469E874B3B}" destId="{120463BA-4C8F-461B-A36F-B978313D8AFC}" srcOrd="4" destOrd="0" presId="urn:microsoft.com/office/officeart/2005/8/layout/default#1"/>
    <dgm:cxn modelId="{F1AAB43D-241D-4490-9C02-DC3F75AF0C9C}" type="presParOf" srcId="{BF2F7642-704B-46CA-8798-E8469E874B3B}" destId="{50944BC7-83ED-4BAA-927A-E157FD5D08CA}" srcOrd="5" destOrd="0" presId="urn:microsoft.com/office/officeart/2005/8/layout/default#1"/>
    <dgm:cxn modelId="{16EAA56E-82BF-4FE9-90EC-506440F5D0A9}" type="presParOf" srcId="{BF2F7642-704B-46CA-8798-E8469E874B3B}" destId="{7CE1A9A1-E6C9-4C93-B15F-2888981BB631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B83D5D-659D-4612-8EED-200F681CDEF9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BB01EBE-CEB9-47D8-A9B2-D090D1005B26}">
      <dgm:prSet phldrT="[Текст]" custT="1"/>
      <dgm:spPr>
        <a:solidFill>
          <a:srgbClr val="009900"/>
        </a:solidFill>
      </dgm:spPr>
      <dgm:t>
        <a:bodyPr/>
        <a:lstStyle/>
        <a:p>
          <a:r>
            <a:rPr lang="ru-RU" sz="1600" b="1" dirty="0" err="1" smtClean="0">
              <a:solidFill>
                <a:srgbClr val="FFFF00"/>
              </a:solidFill>
            </a:rPr>
            <a:t>Приоритизация</a:t>
          </a:r>
          <a:r>
            <a:rPr lang="ru-RU" sz="1600" b="1" dirty="0" smtClean="0">
              <a:solidFill>
                <a:srgbClr val="FFFF00"/>
              </a:solidFill>
            </a:rPr>
            <a:t> расходов бюджета </a:t>
          </a:r>
          <a:r>
            <a:rPr lang="ru-RU" sz="1600" b="1" dirty="0" err="1" smtClean="0">
              <a:solidFill>
                <a:srgbClr val="FFFF00"/>
              </a:solidFill>
            </a:rPr>
            <a:t>Привольненского</a:t>
          </a:r>
          <a:r>
            <a:rPr lang="ru-RU" sz="1600" b="1" dirty="0" smtClean="0">
              <a:solidFill>
                <a:srgbClr val="FFFF00"/>
              </a:solidFill>
            </a:rPr>
            <a:t> </a:t>
          </a:r>
          <a:r>
            <a:rPr lang="ru-RU" sz="1600" b="1" dirty="0" smtClean="0">
              <a:solidFill>
                <a:srgbClr val="FFFF00"/>
              </a:solidFill>
            </a:rPr>
            <a:t>сельского поселения Ремонтненского района</a:t>
          </a:r>
          <a:endParaRPr lang="ru-RU" sz="1600" b="1" dirty="0">
            <a:solidFill>
              <a:srgbClr val="FFFF00"/>
            </a:solidFill>
          </a:endParaRPr>
        </a:p>
      </dgm:t>
    </dgm:pt>
    <dgm:pt modelId="{65B973DF-8CAB-40ED-8B8A-F65265044444}" type="parTrans" cxnId="{A6D80DB2-41C2-458E-A2D2-EE5223A259D7}">
      <dgm:prSet/>
      <dgm:spPr/>
      <dgm:t>
        <a:bodyPr/>
        <a:lstStyle/>
        <a:p>
          <a:endParaRPr lang="ru-RU"/>
        </a:p>
      </dgm:t>
    </dgm:pt>
    <dgm:pt modelId="{43D34C73-624A-4730-823D-1459759568E3}" type="sibTrans" cxnId="{A6D80DB2-41C2-458E-A2D2-EE5223A259D7}">
      <dgm:prSet/>
      <dgm:spPr/>
      <dgm:t>
        <a:bodyPr/>
        <a:lstStyle/>
        <a:p>
          <a:endParaRPr lang="ru-RU"/>
        </a:p>
      </dgm:t>
    </dgm:pt>
    <dgm:pt modelId="{C58B3C9B-4310-43C8-A070-EC09FED61046}">
      <dgm:prSet phldrT="[Текст]"/>
      <dgm:spPr>
        <a:solidFill>
          <a:srgbClr val="00CC00"/>
        </a:soli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Поддержка отраслей экономики в целях решения приоритетных задач социально-экономического развития </a:t>
          </a:r>
          <a:r>
            <a:rPr lang="ru-RU" b="1" dirty="0" err="1" smtClean="0">
              <a:solidFill>
                <a:srgbClr val="FFFF00"/>
              </a:solidFill>
            </a:rPr>
            <a:t>Привольненского</a:t>
          </a:r>
          <a:r>
            <a:rPr lang="ru-RU" b="1" dirty="0" smtClean="0">
              <a:solidFill>
                <a:srgbClr val="FFFF00"/>
              </a:solidFill>
            </a:rPr>
            <a:t> </a:t>
          </a:r>
          <a:r>
            <a:rPr lang="ru-RU" b="1" dirty="0" smtClean="0">
              <a:solidFill>
                <a:srgbClr val="FFFF00"/>
              </a:solidFill>
            </a:rPr>
            <a:t>сельского поселения</a:t>
          </a:r>
          <a:endParaRPr lang="ru-RU" b="1" dirty="0">
            <a:solidFill>
              <a:srgbClr val="FFFF00"/>
            </a:solidFill>
          </a:endParaRPr>
        </a:p>
      </dgm:t>
    </dgm:pt>
    <dgm:pt modelId="{12831ABC-4B1C-4FF0-91BD-D0CF45484037}" type="parTrans" cxnId="{FAD4DF00-7FD4-46F7-AE03-476716F9E489}">
      <dgm:prSet/>
      <dgm:spPr/>
      <dgm:t>
        <a:bodyPr/>
        <a:lstStyle/>
        <a:p>
          <a:endParaRPr lang="ru-RU"/>
        </a:p>
      </dgm:t>
    </dgm:pt>
    <dgm:pt modelId="{61DFD1D8-55A9-4613-B5A2-E6F77343BD2E}" type="sibTrans" cxnId="{FAD4DF00-7FD4-46F7-AE03-476716F9E489}">
      <dgm:prSet/>
      <dgm:spPr/>
      <dgm:t>
        <a:bodyPr/>
        <a:lstStyle/>
        <a:p>
          <a:endParaRPr lang="ru-RU"/>
        </a:p>
      </dgm:t>
    </dgm:pt>
    <dgm:pt modelId="{F8FAAFB2-91DF-4CF5-8C37-B92D0F09B568}">
      <dgm:prSet phldrT="[Текст]"/>
      <dgm:spPr>
        <a:solidFill>
          <a:srgbClr val="00CC00"/>
        </a:soli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Реализация Указов Президента от 7 мая 2012 года, от 1 июня 2012 № 761, от 28 декабря 2012 № 1688</a:t>
          </a:r>
          <a:endParaRPr lang="ru-RU" b="1" dirty="0">
            <a:solidFill>
              <a:srgbClr val="FFFF00"/>
            </a:solidFill>
          </a:endParaRPr>
        </a:p>
      </dgm:t>
    </dgm:pt>
    <dgm:pt modelId="{4A4BD151-3193-4B72-938D-9910CAAEA441}" type="parTrans" cxnId="{087F5D81-01AA-44BD-86C9-C212FAB18D39}">
      <dgm:prSet/>
      <dgm:spPr/>
      <dgm:t>
        <a:bodyPr/>
        <a:lstStyle/>
        <a:p>
          <a:endParaRPr lang="ru-RU"/>
        </a:p>
      </dgm:t>
    </dgm:pt>
    <dgm:pt modelId="{EE923933-E392-43B9-A5E3-955890C69522}" type="sibTrans" cxnId="{087F5D81-01AA-44BD-86C9-C212FAB18D39}">
      <dgm:prSet/>
      <dgm:spPr/>
      <dgm:t>
        <a:bodyPr/>
        <a:lstStyle/>
        <a:p>
          <a:endParaRPr lang="ru-RU"/>
        </a:p>
      </dgm:t>
    </dgm:pt>
    <dgm:pt modelId="{6DC28C60-B233-4757-9D70-FEF5DDD16BEA}">
      <dgm:prSet phldrT="[Текст]"/>
      <dgm:spPr>
        <a:solidFill>
          <a:srgbClr val="00CC00"/>
        </a:soli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Обеспечение первоочередных социально-значимых расходов</a:t>
          </a:r>
          <a:endParaRPr lang="ru-RU" b="1" dirty="0">
            <a:solidFill>
              <a:srgbClr val="FFFF00"/>
            </a:solidFill>
          </a:endParaRPr>
        </a:p>
      </dgm:t>
    </dgm:pt>
    <dgm:pt modelId="{063AD1B0-80FB-44FE-8476-552DAF9E46AA}" type="parTrans" cxnId="{A784DB5E-0366-4AE5-A28B-BCE5A83EBCC9}">
      <dgm:prSet/>
      <dgm:spPr/>
      <dgm:t>
        <a:bodyPr/>
        <a:lstStyle/>
        <a:p>
          <a:endParaRPr lang="ru-RU"/>
        </a:p>
      </dgm:t>
    </dgm:pt>
    <dgm:pt modelId="{518556CD-7328-4A12-9BD9-F31D159B8049}" type="sibTrans" cxnId="{A784DB5E-0366-4AE5-A28B-BCE5A83EBCC9}">
      <dgm:prSet/>
      <dgm:spPr/>
      <dgm:t>
        <a:bodyPr/>
        <a:lstStyle/>
        <a:p>
          <a:endParaRPr lang="ru-RU"/>
        </a:p>
      </dgm:t>
    </dgm:pt>
    <dgm:pt modelId="{F4FAA5B1-77E1-4172-87BC-2FC24ED732FE}">
      <dgm:prSet phldrT="[Текст]"/>
      <dgm:spPr>
        <a:solidFill>
          <a:srgbClr val="00CC00"/>
        </a:soli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Обеспечение расходов по принятым обязательствам, эффективное использование бюджетных средств</a:t>
          </a:r>
          <a:endParaRPr lang="ru-RU" b="1" dirty="0">
            <a:solidFill>
              <a:srgbClr val="FFFF00"/>
            </a:solidFill>
          </a:endParaRPr>
        </a:p>
      </dgm:t>
    </dgm:pt>
    <dgm:pt modelId="{640783DA-F3E9-4D96-AD64-FC329079727B}" type="parTrans" cxnId="{818CC521-D8E7-4416-9DF9-65DAA1A4E054}">
      <dgm:prSet/>
      <dgm:spPr/>
      <dgm:t>
        <a:bodyPr/>
        <a:lstStyle/>
        <a:p>
          <a:endParaRPr lang="ru-RU"/>
        </a:p>
      </dgm:t>
    </dgm:pt>
    <dgm:pt modelId="{DEF9A6E2-1368-4E39-BE44-51E93947E9A9}" type="sibTrans" cxnId="{818CC521-D8E7-4416-9DF9-65DAA1A4E054}">
      <dgm:prSet/>
      <dgm:spPr/>
      <dgm:t>
        <a:bodyPr/>
        <a:lstStyle/>
        <a:p>
          <a:endParaRPr lang="ru-RU"/>
        </a:p>
      </dgm:t>
    </dgm:pt>
    <dgm:pt modelId="{CC58519F-6525-410C-8386-8FF474A7F198}" type="pres">
      <dgm:prSet presAssocID="{20B83D5D-659D-4612-8EED-200F681CDEF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4AE4CC-DB0C-4C4C-A306-ECD7906A2EB4}" type="pres">
      <dgm:prSet presAssocID="{20B83D5D-659D-4612-8EED-200F681CDEF9}" presName="matrix" presStyleCnt="0"/>
      <dgm:spPr/>
    </dgm:pt>
    <dgm:pt modelId="{E66A9C76-00C0-452E-965A-AFAA90885083}" type="pres">
      <dgm:prSet presAssocID="{20B83D5D-659D-4612-8EED-200F681CDEF9}" presName="tile1" presStyleLbl="node1" presStyleIdx="0" presStyleCnt="4"/>
      <dgm:spPr/>
      <dgm:t>
        <a:bodyPr/>
        <a:lstStyle/>
        <a:p>
          <a:endParaRPr lang="ru-RU"/>
        </a:p>
      </dgm:t>
    </dgm:pt>
    <dgm:pt modelId="{69266D22-62CA-4F5C-97D1-912C13CFB63E}" type="pres">
      <dgm:prSet presAssocID="{20B83D5D-659D-4612-8EED-200F681CDEF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AA632-A4FF-423D-BEAB-CBFBA8E80DD1}" type="pres">
      <dgm:prSet presAssocID="{20B83D5D-659D-4612-8EED-200F681CDEF9}" presName="tile2" presStyleLbl="node1" presStyleIdx="1" presStyleCnt="4"/>
      <dgm:spPr/>
      <dgm:t>
        <a:bodyPr/>
        <a:lstStyle/>
        <a:p>
          <a:endParaRPr lang="ru-RU"/>
        </a:p>
      </dgm:t>
    </dgm:pt>
    <dgm:pt modelId="{8D5F5044-2E00-481F-A475-E6BE22A3A53B}" type="pres">
      <dgm:prSet presAssocID="{20B83D5D-659D-4612-8EED-200F681CDEF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B20EF-DBF5-4323-BF8C-B7529AFD7F95}" type="pres">
      <dgm:prSet presAssocID="{20B83D5D-659D-4612-8EED-200F681CDEF9}" presName="tile3" presStyleLbl="node1" presStyleIdx="2" presStyleCnt="4" custLinFactNeighborX="-791" custLinFactNeighborY="-1257"/>
      <dgm:spPr/>
      <dgm:t>
        <a:bodyPr/>
        <a:lstStyle/>
        <a:p>
          <a:endParaRPr lang="ru-RU"/>
        </a:p>
      </dgm:t>
    </dgm:pt>
    <dgm:pt modelId="{5D2A0476-5519-4297-BE0D-6DBEA8B6768B}" type="pres">
      <dgm:prSet presAssocID="{20B83D5D-659D-4612-8EED-200F681CDEF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BBC42-E023-4F58-A3B7-592562080E67}" type="pres">
      <dgm:prSet presAssocID="{20B83D5D-659D-4612-8EED-200F681CDEF9}" presName="tile4" presStyleLbl="node1" presStyleIdx="3" presStyleCnt="4"/>
      <dgm:spPr/>
      <dgm:t>
        <a:bodyPr/>
        <a:lstStyle/>
        <a:p>
          <a:endParaRPr lang="ru-RU"/>
        </a:p>
      </dgm:t>
    </dgm:pt>
    <dgm:pt modelId="{CF483D2A-2840-4765-856E-0535E56AF25E}" type="pres">
      <dgm:prSet presAssocID="{20B83D5D-659D-4612-8EED-200F681CDEF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87600-2890-4BFC-93B0-8D012F7B46A9}" type="pres">
      <dgm:prSet presAssocID="{20B83D5D-659D-4612-8EED-200F681CDEF9}" presName="centerTile" presStyleLbl="fgShp" presStyleIdx="0" presStyleCnt="1" custLinFactNeighborX="1417" custLinFactNeighborY="35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0E92FBA-AC89-4ED6-B618-6A1124FCF90A}" type="presOf" srcId="{C58B3C9B-4310-43C8-A070-EC09FED61046}" destId="{69266D22-62CA-4F5C-97D1-912C13CFB63E}" srcOrd="1" destOrd="0" presId="urn:microsoft.com/office/officeart/2005/8/layout/matrix1"/>
    <dgm:cxn modelId="{3289E00C-0FB1-4C72-861F-682AAD482A57}" type="presOf" srcId="{6DC28C60-B233-4757-9D70-FEF5DDD16BEA}" destId="{EDCB20EF-DBF5-4323-BF8C-B7529AFD7F95}" srcOrd="0" destOrd="0" presId="urn:microsoft.com/office/officeart/2005/8/layout/matrix1"/>
    <dgm:cxn modelId="{3399DA72-116F-4E56-AC76-BB06C4BD7892}" type="presOf" srcId="{3BB01EBE-CEB9-47D8-A9B2-D090D1005B26}" destId="{0D387600-2890-4BFC-93B0-8D012F7B46A9}" srcOrd="0" destOrd="0" presId="urn:microsoft.com/office/officeart/2005/8/layout/matrix1"/>
    <dgm:cxn modelId="{12E0E035-CEA0-4F3F-A9EB-1218DADD40BE}" type="presOf" srcId="{20B83D5D-659D-4612-8EED-200F681CDEF9}" destId="{CC58519F-6525-410C-8386-8FF474A7F198}" srcOrd="0" destOrd="0" presId="urn:microsoft.com/office/officeart/2005/8/layout/matrix1"/>
    <dgm:cxn modelId="{A784DB5E-0366-4AE5-A28B-BCE5A83EBCC9}" srcId="{3BB01EBE-CEB9-47D8-A9B2-D090D1005B26}" destId="{6DC28C60-B233-4757-9D70-FEF5DDD16BEA}" srcOrd="2" destOrd="0" parTransId="{063AD1B0-80FB-44FE-8476-552DAF9E46AA}" sibTransId="{518556CD-7328-4A12-9BD9-F31D159B8049}"/>
    <dgm:cxn modelId="{818CC521-D8E7-4416-9DF9-65DAA1A4E054}" srcId="{3BB01EBE-CEB9-47D8-A9B2-D090D1005B26}" destId="{F4FAA5B1-77E1-4172-87BC-2FC24ED732FE}" srcOrd="3" destOrd="0" parTransId="{640783DA-F3E9-4D96-AD64-FC329079727B}" sibTransId="{DEF9A6E2-1368-4E39-BE44-51E93947E9A9}"/>
    <dgm:cxn modelId="{FAD4DF00-7FD4-46F7-AE03-476716F9E489}" srcId="{3BB01EBE-CEB9-47D8-A9B2-D090D1005B26}" destId="{C58B3C9B-4310-43C8-A070-EC09FED61046}" srcOrd="0" destOrd="0" parTransId="{12831ABC-4B1C-4FF0-91BD-D0CF45484037}" sibTransId="{61DFD1D8-55A9-4613-B5A2-E6F77343BD2E}"/>
    <dgm:cxn modelId="{2458DF12-D886-4633-BDF7-FBE78BCC2591}" type="presOf" srcId="{F8FAAFB2-91DF-4CF5-8C37-B92D0F09B568}" destId="{8D5F5044-2E00-481F-A475-E6BE22A3A53B}" srcOrd="1" destOrd="0" presId="urn:microsoft.com/office/officeart/2005/8/layout/matrix1"/>
    <dgm:cxn modelId="{CEEC602D-9CE7-40BF-9D76-29DE46FC0F54}" type="presOf" srcId="{F8FAAFB2-91DF-4CF5-8C37-B92D0F09B568}" destId="{7ACAA632-A4FF-423D-BEAB-CBFBA8E80DD1}" srcOrd="0" destOrd="0" presId="urn:microsoft.com/office/officeart/2005/8/layout/matrix1"/>
    <dgm:cxn modelId="{3FA280B0-9AE0-4FAD-BBAD-072517886A4D}" type="presOf" srcId="{F4FAA5B1-77E1-4172-87BC-2FC24ED732FE}" destId="{296BBC42-E023-4F58-A3B7-592562080E67}" srcOrd="0" destOrd="0" presId="urn:microsoft.com/office/officeart/2005/8/layout/matrix1"/>
    <dgm:cxn modelId="{087F5D81-01AA-44BD-86C9-C212FAB18D39}" srcId="{3BB01EBE-CEB9-47D8-A9B2-D090D1005B26}" destId="{F8FAAFB2-91DF-4CF5-8C37-B92D0F09B568}" srcOrd="1" destOrd="0" parTransId="{4A4BD151-3193-4B72-938D-9910CAAEA441}" sibTransId="{EE923933-E392-43B9-A5E3-955890C69522}"/>
    <dgm:cxn modelId="{A6D80DB2-41C2-458E-A2D2-EE5223A259D7}" srcId="{20B83D5D-659D-4612-8EED-200F681CDEF9}" destId="{3BB01EBE-CEB9-47D8-A9B2-D090D1005B26}" srcOrd="0" destOrd="0" parTransId="{65B973DF-8CAB-40ED-8B8A-F65265044444}" sibTransId="{43D34C73-624A-4730-823D-1459759568E3}"/>
    <dgm:cxn modelId="{37530EFD-334C-42E6-BF95-9B08CAF796FF}" type="presOf" srcId="{C58B3C9B-4310-43C8-A070-EC09FED61046}" destId="{E66A9C76-00C0-452E-965A-AFAA90885083}" srcOrd="0" destOrd="0" presId="urn:microsoft.com/office/officeart/2005/8/layout/matrix1"/>
    <dgm:cxn modelId="{54F83381-A117-46BE-B9CC-BF99CEADB9C6}" type="presOf" srcId="{6DC28C60-B233-4757-9D70-FEF5DDD16BEA}" destId="{5D2A0476-5519-4297-BE0D-6DBEA8B6768B}" srcOrd="1" destOrd="0" presId="urn:microsoft.com/office/officeart/2005/8/layout/matrix1"/>
    <dgm:cxn modelId="{E60CD691-64AF-4D39-B5DA-8C33E2541BC2}" type="presOf" srcId="{F4FAA5B1-77E1-4172-87BC-2FC24ED732FE}" destId="{CF483D2A-2840-4765-856E-0535E56AF25E}" srcOrd="1" destOrd="0" presId="urn:microsoft.com/office/officeart/2005/8/layout/matrix1"/>
    <dgm:cxn modelId="{42A25260-8504-4BC4-9380-0EE4783D753C}" type="presParOf" srcId="{CC58519F-6525-410C-8386-8FF474A7F198}" destId="{AD4AE4CC-DB0C-4C4C-A306-ECD7906A2EB4}" srcOrd="0" destOrd="0" presId="urn:microsoft.com/office/officeart/2005/8/layout/matrix1"/>
    <dgm:cxn modelId="{92A206FB-56E1-4366-AEAF-2B89B84CF1EC}" type="presParOf" srcId="{AD4AE4CC-DB0C-4C4C-A306-ECD7906A2EB4}" destId="{E66A9C76-00C0-452E-965A-AFAA90885083}" srcOrd="0" destOrd="0" presId="urn:microsoft.com/office/officeart/2005/8/layout/matrix1"/>
    <dgm:cxn modelId="{9DCB7064-6821-4557-BCD2-1E635B109848}" type="presParOf" srcId="{AD4AE4CC-DB0C-4C4C-A306-ECD7906A2EB4}" destId="{69266D22-62CA-4F5C-97D1-912C13CFB63E}" srcOrd="1" destOrd="0" presId="urn:microsoft.com/office/officeart/2005/8/layout/matrix1"/>
    <dgm:cxn modelId="{42981AA2-64B5-478D-8205-33345C4BAD31}" type="presParOf" srcId="{AD4AE4CC-DB0C-4C4C-A306-ECD7906A2EB4}" destId="{7ACAA632-A4FF-423D-BEAB-CBFBA8E80DD1}" srcOrd="2" destOrd="0" presId="urn:microsoft.com/office/officeart/2005/8/layout/matrix1"/>
    <dgm:cxn modelId="{F599D339-0214-484B-83C6-5E8CB7B6C067}" type="presParOf" srcId="{AD4AE4CC-DB0C-4C4C-A306-ECD7906A2EB4}" destId="{8D5F5044-2E00-481F-A475-E6BE22A3A53B}" srcOrd="3" destOrd="0" presId="urn:microsoft.com/office/officeart/2005/8/layout/matrix1"/>
    <dgm:cxn modelId="{7D61E91F-5976-4016-AB98-884B020BF23A}" type="presParOf" srcId="{AD4AE4CC-DB0C-4C4C-A306-ECD7906A2EB4}" destId="{EDCB20EF-DBF5-4323-BF8C-B7529AFD7F95}" srcOrd="4" destOrd="0" presId="urn:microsoft.com/office/officeart/2005/8/layout/matrix1"/>
    <dgm:cxn modelId="{33E1553E-2D3A-4427-BA9B-40B585D36E78}" type="presParOf" srcId="{AD4AE4CC-DB0C-4C4C-A306-ECD7906A2EB4}" destId="{5D2A0476-5519-4297-BE0D-6DBEA8B6768B}" srcOrd="5" destOrd="0" presId="urn:microsoft.com/office/officeart/2005/8/layout/matrix1"/>
    <dgm:cxn modelId="{8E4D47CD-E473-465E-8171-7E59BC07954B}" type="presParOf" srcId="{AD4AE4CC-DB0C-4C4C-A306-ECD7906A2EB4}" destId="{296BBC42-E023-4F58-A3B7-592562080E67}" srcOrd="6" destOrd="0" presId="urn:microsoft.com/office/officeart/2005/8/layout/matrix1"/>
    <dgm:cxn modelId="{AB149697-6BE3-4F91-A1AD-6FF237D4CDF0}" type="presParOf" srcId="{AD4AE4CC-DB0C-4C4C-A306-ECD7906A2EB4}" destId="{CF483D2A-2840-4765-856E-0535E56AF25E}" srcOrd="7" destOrd="0" presId="urn:microsoft.com/office/officeart/2005/8/layout/matrix1"/>
    <dgm:cxn modelId="{9C526F2B-67D9-4E77-8FC8-C3BF592E4F24}" type="presParOf" srcId="{CC58519F-6525-410C-8386-8FF474A7F198}" destId="{0D387600-2890-4BFC-93B0-8D012F7B46A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ct val="35000"/>
            </a:spcAft>
          </a:pPr>
          <a:r>
            <a:rPr lang="ru-RU" sz="2800" dirty="0" smtClean="0"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ru-RU" sz="2800" dirty="0" smtClean="0">
              <a:effectLst/>
              <a:latin typeface="Times New Roman" pitchFamily="18" charset="0"/>
              <a:cs typeface="Times New Roman" pitchFamily="18" charset="0"/>
            </a:rPr>
            <a:t>6 </a:t>
          </a:r>
          <a:r>
            <a:rPr lang="ru-RU" sz="2800" dirty="0" smtClean="0">
              <a:effectLst/>
              <a:latin typeface="Times New Roman" pitchFamily="18" charset="0"/>
              <a:cs typeface="Times New Roman" pitchFamily="18" charset="0"/>
            </a:rPr>
            <a:t>484,3 </a:t>
          </a:r>
          <a:r>
            <a:rPr lang="ru-RU" sz="2800" dirty="0" smtClean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8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5A3735-5D80-4FA3-B867-379611BFBD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ЖКХ</a:t>
          </a:r>
          <a:endParaRPr lang="ru-RU" sz="1200" dirty="0" smtClean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181,5 </a:t>
          </a: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  <a:p>
          <a:pPr>
            <a:spcAft>
              <a:spcPts val="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2,8%</a:t>
          </a:r>
          <a:endParaRPr lang="ru-RU" sz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07EE9E9-D002-42FE-B74D-D945412804DF}" type="parTrans" cxnId="{3CCC519B-3654-49C7-866D-91000212BC6A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B75F3-3FAE-4B6F-BF71-2569BC52F44B}" type="sibTrans" cxnId="{3CCC519B-3654-49C7-866D-91000212BC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234536-2071-46C6-A491-AF4B1A3F9FE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Резервный фонд Администрации </a:t>
          </a:r>
          <a:r>
            <a:rPr lang="ru-RU" sz="1200" dirty="0" err="1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Привольненского</a:t>
          </a: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сельского поселения </a:t>
          </a:r>
        </a:p>
        <a:p>
          <a:pPr>
            <a:spcAft>
              <a:spcPts val="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10,0 </a:t>
          </a: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  </a:t>
          </a:r>
        </a:p>
        <a:p>
          <a:pPr>
            <a:spcAft>
              <a:spcPts val="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0,15%</a:t>
          </a:r>
          <a:endParaRPr lang="ru-RU" sz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1E86306-1FA3-4165-81CF-E5CFBAACAB41}" type="parTrans" cxnId="{94179C15-8BCE-4648-878D-2FDA92C3F6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3D30F-5CA2-4829-8D39-76AE15AD5942}" type="sibTrans" cxnId="{94179C15-8BCE-4648-878D-2FDA92C3F6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4FA42E0-3171-4CBA-9E87-E80A4C844FE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Целевые мероприятия и иные расходы </a:t>
          </a:r>
        </a:p>
        <a:p>
          <a:pPr>
            <a:spcAft>
              <a:spcPts val="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133,3 </a:t>
          </a: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</a:p>
        <a:p>
          <a:pPr>
            <a:spcAft>
              <a:spcPct val="3500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2,05%</a:t>
          </a:r>
          <a:endParaRPr lang="ru-RU" sz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8AB6F3CB-D047-4C8E-B920-0BDFB57A2588}" type="parTrans" cxnId="{D85264E3-9117-4119-B98B-48C5328DB343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B2E2B-7E53-417D-BCDE-DA522F6C8195}" type="sibTrans" cxnId="{D85264E3-9117-4119-B98B-48C5328DB3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8D7AA2-6A07-4029-958A-456C6A888F0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                 4 </a:t>
          </a: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328,5 </a:t>
          </a: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  <a:p>
          <a:pPr>
            <a:spcAft>
              <a:spcPct val="3500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66,8%</a:t>
          </a:r>
          <a:endParaRPr lang="ru-RU" sz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850BDB31-7899-47A8-8A8D-2651EE81DB1C}" type="parTrans" cxnId="{EE5ED6C8-3C2A-4568-8D0F-8E9F80CDB84E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26D90B-22ED-4AB4-8D07-24D8137BEB98}" type="sibTrans" cxnId="{EE5ED6C8-3C2A-4568-8D0F-8E9F80CDB8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B366E1-35BE-4501-9211-79E56F24F0B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Содержание  бюджетных учреждений   </a:t>
          </a:r>
        </a:p>
        <a:p>
          <a:pPr>
            <a:spcAft>
              <a:spcPts val="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   </a:t>
          </a: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1831,0 </a:t>
          </a: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</a:p>
        <a:p>
          <a:pPr>
            <a:spcAft>
              <a:spcPct val="3500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28,2 </a:t>
          </a: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%</a:t>
          </a:r>
          <a:endParaRPr lang="ru-RU" sz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199C120-FE21-41AC-9A33-F6885A63D66E}" type="parTrans" cxnId="{1B2D08A9-FD2B-4C26-B84F-A6C6038E479D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C4E895A-5CB6-4776-9D34-BC12EF08CF61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72531-8C33-499F-A8B8-1F76FA72B8E1}" type="pres">
      <dgm:prSet presAssocID="{B179D74B-D7BA-4ED1-A72F-D0DA76E8417A}" presName="centerShape" presStyleLbl="node0" presStyleIdx="0" presStyleCnt="1" custScaleX="265065" custScaleY="151904" custLinFactNeighborX="2834" custLinFactNeighborY="19554"/>
      <dgm:spPr/>
      <dgm:t>
        <a:bodyPr/>
        <a:lstStyle/>
        <a:p>
          <a:endParaRPr lang="ru-RU"/>
        </a:p>
      </dgm:t>
    </dgm:pt>
    <dgm:pt modelId="{2CB797D3-131D-4B40-8D1C-3C0BCCD4E26A}" type="pres">
      <dgm:prSet presAssocID="{607EE9E9-D002-42FE-B74D-D945412804DF}" presName="Name9" presStyleLbl="parChTrans1D2" presStyleIdx="0" presStyleCnt="5"/>
      <dgm:spPr/>
      <dgm:t>
        <a:bodyPr/>
        <a:lstStyle/>
        <a:p>
          <a:endParaRPr lang="ru-RU"/>
        </a:p>
      </dgm:t>
    </dgm:pt>
    <dgm:pt modelId="{9C4E9843-91FB-4B66-AD05-A718EA51A920}" type="pres">
      <dgm:prSet presAssocID="{607EE9E9-D002-42FE-B74D-D945412804DF}" presName="connTx" presStyleLbl="parChTrans1D2" presStyleIdx="0" presStyleCnt="5"/>
      <dgm:spPr/>
      <dgm:t>
        <a:bodyPr/>
        <a:lstStyle/>
        <a:p>
          <a:endParaRPr lang="ru-RU"/>
        </a:p>
      </dgm:t>
    </dgm:pt>
    <dgm:pt modelId="{9F81A141-1B04-4A03-B238-37F7A90993F2}" type="pres">
      <dgm:prSet presAssocID="{065A3735-5D80-4FA3-B867-379611BFBD38}" presName="node" presStyleLbl="node1" presStyleIdx="0" presStyleCnt="5" custScaleX="139890" custScaleY="122601" custRadScaleRad="183154" custRadScaleInc="-302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AFAD6-9784-476C-B26A-F6CCAEF2A753}" type="pres">
      <dgm:prSet presAssocID="{11E86306-1FA3-4165-81CF-E5CFBAACAB41}" presName="Name9" presStyleLbl="parChTrans1D2" presStyleIdx="1" presStyleCnt="5"/>
      <dgm:spPr/>
      <dgm:t>
        <a:bodyPr/>
        <a:lstStyle/>
        <a:p>
          <a:endParaRPr lang="ru-RU"/>
        </a:p>
      </dgm:t>
    </dgm:pt>
    <dgm:pt modelId="{6C400A76-512C-4622-ABC7-4A7262143CD7}" type="pres">
      <dgm:prSet presAssocID="{11E86306-1FA3-4165-81CF-E5CFBAACAB41}" presName="connTx" presStyleLbl="parChTrans1D2" presStyleIdx="1" presStyleCnt="5"/>
      <dgm:spPr/>
      <dgm:t>
        <a:bodyPr/>
        <a:lstStyle/>
        <a:p>
          <a:endParaRPr lang="ru-RU"/>
        </a:p>
      </dgm:t>
    </dgm:pt>
    <dgm:pt modelId="{30E7B6AA-B589-42F5-B263-2F67E7BFE06E}" type="pres">
      <dgm:prSet presAssocID="{1B234536-2071-46C6-A491-AF4B1A3F9FEB}" presName="node" presStyleLbl="node1" presStyleIdx="1" presStyleCnt="5" custScaleX="114112" custScaleY="120530" custRadScaleRad="77167" custRadScaleInc="-168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1C879-ADD1-46CE-9D67-364F5ECE1CD3}" type="pres">
      <dgm:prSet presAssocID="{8AB6F3CB-D047-4C8E-B920-0BDFB57A2588}" presName="Name9" presStyleLbl="parChTrans1D2" presStyleIdx="2" presStyleCnt="5"/>
      <dgm:spPr/>
      <dgm:t>
        <a:bodyPr/>
        <a:lstStyle/>
        <a:p>
          <a:endParaRPr lang="ru-RU"/>
        </a:p>
      </dgm:t>
    </dgm:pt>
    <dgm:pt modelId="{62ECBD28-2110-4395-8718-5D140BE52464}" type="pres">
      <dgm:prSet presAssocID="{8AB6F3CB-D047-4C8E-B920-0BDFB57A2588}" presName="connTx" presStyleLbl="parChTrans1D2" presStyleIdx="2" presStyleCnt="5"/>
      <dgm:spPr/>
      <dgm:t>
        <a:bodyPr/>
        <a:lstStyle/>
        <a:p>
          <a:endParaRPr lang="ru-RU"/>
        </a:p>
      </dgm:t>
    </dgm:pt>
    <dgm:pt modelId="{5A8679B6-7689-4D75-A7A5-C24CDE107484}" type="pres">
      <dgm:prSet presAssocID="{84FA42E0-3171-4CBA-9E87-E80A4C844FE3}" presName="node" presStyleLbl="node1" presStyleIdx="2" presStyleCnt="5" custScaleX="121633" custScaleY="129626" custRadScaleRad="133959" custRadScaleInc="-222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442AC-CDA8-474B-92EE-3D632F0EC957}" type="pres">
      <dgm:prSet presAssocID="{850BDB31-7899-47A8-8A8D-2651EE81DB1C}" presName="Name9" presStyleLbl="parChTrans1D2" presStyleIdx="3" presStyleCnt="5"/>
      <dgm:spPr/>
      <dgm:t>
        <a:bodyPr/>
        <a:lstStyle/>
        <a:p>
          <a:endParaRPr lang="ru-RU"/>
        </a:p>
      </dgm:t>
    </dgm:pt>
    <dgm:pt modelId="{B6C2774B-CEC3-4885-8925-9AD4E72E39CE}" type="pres">
      <dgm:prSet presAssocID="{850BDB31-7899-47A8-8A8D-2651EE81DB1C}" presName="connTx" presStyleLbl="parChTrans1D2" presStyleIdx="3" presStyleCnt="5"/>
      <dgm:spPr/>
      <dgm:t>
        <a:bodyPr/>
        <a:lstStyle/>
        <a:p>
          <a:endParaRPr lang="ru-RU"/>
        </a:p>
      </dgm:t>
    </dgm:pt>
    <dgm:pt modelId="{D418F6EB-147F-4047-B751-E8166DE58772}" type="pres">
      <dgm:prSet presAssocID="{948D7AA2-6A07-4029-958A-456C6A888F0B}" presName="node" presStyleLbl="node1" presStyleIdx="3" presStyleCnt="5" custScaleX="122597" custScaleY="123307" custRadScaleRad="169060" custRadScaleInc="-303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04AD7-3C30-42FD-9169-981E636C19E5}" type="pres">
      <dgm:prSet presAssocID="{4199C120-FE21-41AC-9A33-F6885A63D66E}" presName="Name9" presStyleLbl="parChTrans1D2" presStyleIdx="4" presStyleCnt="5"/>
      <dgm:spPr/>
      <dgm:t>
        <a:bodyPr/>
        <a:lstStyle/>
        <a:p>
          <a:endParaRPr lang="ru-RU"/>
        </a:p>
      </dgm:t>
    </dgm:pt>
    <dgm:pt modelId="{ACABAC21-A12D-4CBC-B952-3A73C95768F1}" type="pres">
      <dgm:prSet presAssocID="{4199C120-FE21-41AC-9A33-F6885A63D66E}" presName="connTx" presStyleLbl="parChTrans1D2" presStyleIdx="4" presStyleCnt="5"/>
      <dgm:spPr/>
      <dgm:t>
        <a:bodyPr/>
        <a:lstStyle/>
        <a:p>
          <a:endParaRPr lang="ru-RU"/>
        </a:p>
      </dgm:t>
    </dgm:pt>
    <dgm:pt modelId="{21AB2C71-7445-44F1-88DA-8920B87614F7}" type="pres">
      <dgm:prSet presAssocID="{C3B366E1-35BE-4501-9211-79E56F24F0B1}" presName="node" presStyleLbl="node1" presStyleIdx="4" presStyleCnt="5" custAng="0" custScaleX="130016" custScaleY="133289" custRadScaleRad="140449" custRadScaleInc="20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278AB-D84E-4017-91F5-351B059818D7}" type="presOf" srcId="{607EE9E9-D002-42FE-B74D-D945412804DF}" destId="{9C4E9843-91FB-4B66-AD05-A718EA51A920}" srcOrd="1" destOrd="0" presId="urn:microsoft.com/office/officeart/2005/8/layout/radial1"/>
    <dgm:cxn modelId="{BA557D1A-7B10-484D-86D8-81F6F7CA80AF}" type="presOf" srcId="{1F8E4B7B-3190-492B-BA7B-9B52CE7D79BE}" destId="{FC4E895A-5CB6-4776-9D34-BC12EF08CF61}" srcOrd="0" destOrd="0" presId="urn:microsoft.com/office/officeart/2005/8/layout/radial1"/>
    <dgm:cxn modelId="{3AD6D3D0-38CB-4B64-A7B3-02B9B0ED4EE3}" type="presOf" srcId="{C3B366E1-35BE-4501-9211-79E56F24F0B1}" destId="{21AB2C71-7445-44F1-88DA-8920B87614F7}" srcOrd="0" destOrd="0" presId="urn:microsoft.com/office/officeart/2005/8/layout/radial1"/>
    <dgm:cxn modelId="{D85264E3-9117-4119-B98B-48C5328DB343}" srcId="{B179D74B-D7BA-4ED1-A72F-D0DA76E8417A}" destId="{84FA42E0-3171-4CBA-9E87-E80A4C844FE3}" srcOrd="2" destOrd="0" parTransId="{8AB6F3CB-D047-4C8E-B920-0BDFB57A2588}" sibTransId="{8ECB2E2B-7E53-417D-BCDE-DA522F6C8195}"/>
    <dgm:cxn modelId="{EE5ED6C8-3C2A-4568-8D0F-8E9F80CDB84E}" srcId="{B179D74B-D7BA-4ED1-A72F-D0DA76E8417A}" destId="{948D7AA2-6A07-4029-958A-456C6A888F0B}" srcOrd="3" destOrd="0" parTransId="{850BDB31-7899-47A8-8A8D-2651EE81DB1C}" sibTransId="{5E26D90B-22ED-4AB4-8D07-24D8137BEB98}"/>
    <dgm:cxn modelId="{D376D508-ADF9-46FC-A164-4269871277C6}" type="presOf" srcId="{8AB6F3CB-D047-4C8E-B920-0BDFB57A2588}" destId="{62ECBD28-2110-4395-8718-5D140BE52464}" srcOrd="1" destOrd="0" presId="urn:microsoft.com/office/officeart/2005/8/layout/radial1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F8297B93-34B9-4CA9-AC5D-9566195A3865}" type="presOf" srcId="{065A3735-5D80-4FA3-B867-379611BFBD38}" destId="{9F81A141-1B04-4A03-B238-37F7A90993F2}" srcOrd="0" destOrd="0" presId="urn:microsoft.com/office/officeart/2005/8/layout/radial1"/>
    <dgm:cxn modelId="{250B212B-36E7-4B8C-A14F-1B3883F2B38B}" type="presOf" srcId="{1B234536-2071-46C6-A491-AF4B1A3F9FEB}" destId="{30E7B6AA-B589-42F5-B263-2F67E7BFE06E}" srcOrd="0" destOrd="0" presId="urn:microsoft.com/office/officeart/2005/8/layout/radial1"/>
    <dgm:cxn modelId="{1B2D08A9-FD2B-4C26-B84F-A6C6038E479D}" srcId="{B179D74B-D7BA-4ED1-A72F-D0DA76E8417A}" destId="{C3B366E1-35BE-4501-9211-79E56F24F0B1}" srcOrd="4" destOrd="0" parTransId="{4199C120-FE21-41AC-9A33-F6885A63D66E}" sibTransId="{AB4F022C-2B6F-4D5A-8949-0266BBDB6FAD}"/>
    <dgm:cxn modelId="{94179C15-8BCE-4648-878D-2FDA92C3F688}" srcId="{B179D74B-D7BA-4ED1-A72F-D0DA76E8417A}" destId="{1B234536-2071-46C6-A491-AF4B1A3F9FEB}" srcOrd="1" destOrd="0" parTransId="{11E86306-1FA3-4165-81CF-E5CFBAACAB41}" sibTransId="{1EE3D30F-5CA2-4829-8D39-76AE15AD5942}"/>
    <dgm:cxn modelId="{F011814D-0DE6-4596-998C-7232A6219EF6}" type="presOf" srcId="{850BDB31-7899-47A8-8A8D-2651EE81DB1C}" destId="{A5A442AC-CDA8-474B-92EE-3D632F0EC957}" srcOrd="0" destOrd="0" presId="urn:microsoft.com/office/officeart/2005/8/layout/radial1"/>
    <dgm:cxn modelId="{7655DC64-8482-4141-93F5-8D519CB2D159}" type="presOf" srcId="{4199C120-FE21-41AC-9A33-F6885A63D66E}" destId="{38A04AD7-3C30-42FD-9169-981E636C19E5}" srcOrd="0" destOrd="0" presId="urn:microsoft.com/office/officeart/2005/8/layout/radial1"/>
    <dgm:cxn modelId="{E9AE4F4E-3A59-4E7D-A8C0-22F3950433CD}" type="presOf" srcId="{11E86306-1FA3-4165-81CF-E5CFBAACAB41}" destId="{6C400A76-512C-4622-ABC7-4A7262143CD7}" srcOrd="1" destOrd="0" presId="urn:microsoft.com/office/officeart/2005/8/layout/radial1"/>
    <dgm:cxn modelId="{3CCC519B-3654-49C7-866D-91000212BC6A}" srcId="{B179D74B-D7BA-4ED1-A72F-D0DA76E8417A}" destId="{065A3735-5D80-4FA3-B867-379611BFBD38}" srcOrd="0" destOrd="0" parTransId="{607EE9E9-D002-42FE-B74D-D945412804DF}" sibTransId="{44CB75F3-3FAE-4B6F-BF71-2569BC52F44B}"/>
    <dgm:cxn modelId="{0111B969-1FBA-4A74-9B43-5C32D06D0411}" type="presOf" srcId="{84FA42E0-3171-4CBA-9E87-E80A4C844FE3}" destId="{5A8679B6-7689-4D75-A7A5-C24CDE107484}" srcOrd="0" destOrd="0" presId="urn:microsoft.com/office/officeart/2005/8/layout/radial1"/>
    <dgm:cxn modelId="{768E5351-6918-4060-AC50-629DBF30600A}" type="presOf" srcId="{11E86306-1FA3-4165-81CF-E5CFBAACAB41}" destId="{D23AFAD6-9784-476C-B26A-F6CCAEF2A753}" srcOrd="0" destOrd="0" presId="urn:microsoft.com/office/officeart/2005/8/layout/radial1"/>
    <dgm:cxn modelId="{1E9A7DC7-6202-45C2-86C1-237CD28A2ACA}" type="presOf" srcId="{8AB6F3CB-D047-4C8E-B920-0BDFB57A2588}" destId="{1BB1C879-ADD1-46CE-9D67-364F5ECE1CD3}" srcOrd="0" destOrd="0" presId="urn:microsoft.com/office/officeart/2005/8/layout/radial1"/>
    <dgm:cxn modelId="{391DC4C8-5E39-4B36-BC90-0B7C287F8DC6}" type="presOf" srcId="{4199C120-FE21-41AC-9A33-F6885A63D66E}" destId="{ACABAC21-A12D-4CBC-B952-3A73C95768F1}" srcOrd="1" destOrd="0" presId="urn:microsoft.com/office/officeart/2005/8/layout/radial1"/>
    <dgm:cxn modelId="{4D79AC91-035C-4C94-8770-D262E2EAA9FC}" type="presOf" srcId="{948D7AA2-6A07-4029-958A-456C6A888F0B}" destId="{D418F6EB-147F-4047-B751-E8166DE58772}" srcOrd="0" destOrd="0" presId="urn:microsoft.com/office/officeart/2005/8/layout/radial1"/>
    <dgm:cxn modelId="{EA09CA83-915C-4E10-817D-131D2AD81289}" type="presOf" srcId="{607EE9E9-D002-42FE-B74D-D945412804DF}" destId="{2CB797D3-131D-4B40-8D1C-3C0BCCD4E26A}" srcOrd="0" destOrd="0" presId="urn:microsoft.com/office/officeart/2005/8/layout/radial1"/>
    <dgm:cxn modelId="{782BF602-3E0B-4660-86E7-37D3BF1EA7C0}" type="presOf" srcId="{850BDB31-7899-47A8-8A8D-2651EE81DB1C}" destId="{B6C2774B-CEC3-4885-8925-9AD4E72E39CE}" srcOrd="1" destOrd="0" presId="urn:microsoft.com/office/officeart/2005/8/layout/radial1"/>
    <dgm:cxn modelId="{B9774E65-E7B5-46D6-BB36-4CBB14C006FF}" type="presOf" srcId="{B179D74B-D7BA-4ED1-A72F-D0DA76E8417A}" destId="{22672531-8C33-499F-A8B8-1F76FA72B8E1}" srcOrd="0" destOrd="0" presId="urn:microsoft.com/office/officeart/2005/8/layout/radial1"/>
    <dgm:cxn modelId="{44C05B4C-61BD-451F-9085-F0BCEA32C703}" type="presParOf" srcId="{FC4E895A-5CB6-4776-9D34-BC12EF08CF61}" destId="{22672531-8C33-499F-A8B8-1F76FA72B8E1}" srcOrd="0" destOrd="0" presId="urn:microsoft.com/office/officeart/2005/8/layout/radial1"/>
    <dgm:cxn modelId="{71D0D890-F809-4FB2-9411-A556971E5A5B}" type="presParOf" srcId="{FC4E895A-5CB6-4776-9D34-BC12EF08CF61}" destId="{2CB797D3-131D-4B40-8D1C-3C0BCCD4E26A}" srcOrd="1" destOrd="0" presId="urn:microsoft.com/office/officeart/2005/8/layout/radial1"/>
    <dgm:cxn modelId="{30FFD7E6-0AEB-4AF8-ACF8-2AEE8840AE4C}" type="presParOf" srcId="{2CB797D3-131D-4B40-8D1C-3C0BCCD4E26A}" destId="{9C4E9843-91FB-4B66-AD05-A718EA51A920}" srcOrd="0" destOrd="0" presId="urn:microsoft.com/office/officeart/2005/8/layout/radial1"/>
    <dgm:cxn modelId="{9C6AEFC0-9D03-4FAC-9970-F41813D87DD9}" type="presParOf" srcId="{FC4E895A-5CB6-4776-9D34-BC12EF08CF61}" destId="{9F81A141-1B04-4A03-B238-37F7A90993F2}" srcOrd="2" destOrd="0" presId="urn:microsoft.com/office/officeart/2005/8/layout/radial1"/>
    <dgm:cxn modelId="{E37B3763-3433-403F-825B-5EE5AF2254DC}" type="presParOf" srcId="{FC4E895A-5CB6-4776-9D34-BC12EF08CF61}" destId="{D23AFAD6-9784-476C-B26A-F6CCAEF2A753}" srcOrd="3" destOrd="0" presId="urn:microsoft.com/office/officeart/2005/8/layout/radial1"/>
    <dgm:cxn modelId="{70CDB5C0-4315-4CBD-85C7-5D0ED17E71B6}" type="presParOf" srcId="{D23AFAD6-9784-476C-B26A-F6CCAEF2A753}" destId="{6C400A76-512C-4622-ABC7-4A7262143CD7}" srcOrd="0" destOrd="0" presId="urn:microsoft.com/office/officeart/2005/8/layout/radial1"/>
    <dgm:cxn modelId="{A592A61C-9CC0-4C1F-AF2B-96ACE601C06C}" type="presParOf" srcId="{FC4E895A-5CB6-4776-9D34-BC12EF08CF61}" destId="{30E7B6AA-B589-42F5-B263-2F67E7BFE06E}" srcOrd="4" destOrd="0" presId="urn:microsoft.com/office/officeart/2005/8/layout/radial1"/>
    <dgm:cxn modelId="{03777F11-38CE-41AA-AF27-B13837171558}" type="presParOf" srcId="{FC4E895A-5CB6-4776-9D34-BC12EF08CF61}" destId="{1BB1C879-ADD1-46CE-9D67-364F5ECE1CD3}" srcOrd="5" destOrd="0" presId="urn:microsoft.com/office/officeart/2005/8/layout/radial1"/>
    <dgm:cxn modelId="{32E50727-E3BC-419F-AD01-200A11225E97}" type="presParOf" srcId="{1BB1C879-ADD1-46CE-9D67-364F5ECE1CD3}" destId="{62ECBD28-2110-4395-8718-5D140BE52464}" srcOrd="0" destOrd="0" presId="urn:microsoft.com/office/officeart/2005/8/layout/radial1"/>
    <dgm:cxn modelId="{FAE6A49E-3F31-4D86-BFFD-4DD10449ABD8}" type="presParOf" srcId="{FC4E895A-5CB6-4776-9D34-BC12EF08CF61}" destId="{5A8679B6-7689-4D75-A7A5-C24CDE107484}" srcOrd="6" destOrd="0" presId="urn:microsoft.com/office/officeart/2005/8/layout/radial1"/>
    <dgm:cxn modelId="{BB0018DC-8D1B-40DE-BA8C-F34F961AB309}" type="presParOf" srcId="{FC4E895A-5CB6-4776-9D34-BC12EF08CF61}" destId="{A5A442AC-CDA8-474B-92EE-3D632F0EC957}" srcOrd="7" destOrd="0" presId="urn:microsoft.com/office/officeart/2005/8/layout/radial1"/>
    <dgm:cxn modelId="{96557797-B387-493B-96A8-693D2A3D2233}" type="presParOf" srcId="{A5A442AC-CDA8-474B-92EE-3D632F0EC957}" destId="{B6C2774B-CEC3-4885-8925-9AD4E72E39CE}" srcOrd="0" destOrd="0" presId="urn:microsoft.com/office/officeart/2005/8/layout/radial1"/>
    <dgm:cxn modelId="{6E0AE8D2-0E9A-463E-B85C-D773474BCA5A}" type="presParOf" srcId="{FC4E895A-5CB6-4776-9D34-BC12EF08CF61}" destId="{D418F6EB-147F-4047-B751-E8166DE58772}" srcOrd="8" destOrd="0" presId="urn:microsoft.com/office/officeart/2005/8/layout/radial1"/>
    <dgm:cxn modelId="{F7F15935-6194-4385-A09A-61576EDE1BCE}" type="presParOf" srcId="{FC4E895A-5CB6-4776-9D34-BC12EF08CF61}" destId="{38A04AD7-3C30-42FD-9169-981E636C19E5}" srcOrd="9" destOrd="0" presId="urn:microsoft.com/office/officeart/2005/8/layout/radial1"/>
    <dgm:cxn modelId="{A6697A23-1DE4-458B-A41B-28F3235DA704}" type="presParOf" srcId="{38A04AD7-3C30-42FD-9169-981E636C19E5}" destId="{ACABAC21-A12D-4CBC-B952-3A73C95768F1}" srcOrd="0" destOrd="0" presId="urn:microsoft.com/office/officeart/2005/8/layout/radial1"/>
    <dgm:cxn modelId="{07640FAA-71BE-486D-A918-2F19708529E1}" type="presParOf" srcId="{FC4E895A-5CB6-4776-9D34-BC12EF08CF61}" destId="{21AB2C71-7445-44F1-88DA-8920B87614F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4B5313-4809-4CDD-8B2D-91645E1D4CD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071C4F-2EE5-4090-8CFE-7BB01F6E3C8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  <a:ln w="47625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 </a:t>
          </a: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394,8</a:t>
          </a:r>
          <a:endParaRPr lang="ru-RU" sz="3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53B782-686E-490C-BB5B-77749111CDE4}" type="parTrans" cxnId="{FAE2B613-9875-420D-9F13-62B04EAD18E2}">
      <dgm:prSet/>
      <dgm:spPr/>
      <dgm:t>
        <a:bodyPr/>
        <a:lstStyle/>
        <a:p>
          <a:endParaRPr lang="ru-RU"/>
        </a:p>
      </dgm:t>
    </dgm:pt>
    <dgm:pt modelId="{F4B4DDDA-7F89-4D39-94AB-659B47E95309}" type="sibTrans" cxnId="{FAE2B613-9875-420D-9F13-62B04EAD18E2}">
      <dgm:prSet/>
      <dgm:spPr/>
      <dgm:t>
        <a:bodyPr/>
        <a:lstStyle/>
        <a:p>
          <a:endParaRPr lang="ru-RU"/>
        </a:p>
      </dgm:t>
    </dgm:pt>
    <dgm:pt modelId="{7655AE95-F3C2-48BC-B276-AE080133FB07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Социальная поддержка граждан (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57,3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–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0,89%)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3C6EC2-41E6-4E44-9C38-FB98C41D88A7}" type="parTrans" cxnId="{6A87B7FB-0E06-463A-B48A-21F2710F92C7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82CDAD82-8663-4340-9845-AC1162B7DA11}" type="sibTrans" cxnId="{6A87B7FB-0E06-463A-B48A-21F2710F92C7}">
      <dgm:prSet/>
      <dgm:spPr/>
      <dgm:t>
        <a:bodyPr/>
        <a:lstStyle/>
        <a:p>
          <a:endParaRPr lang="ru-RU"/>
        </a:p>
      </dgm:t>
    </dgm:pt>
    <dgm:pt modelId="{6551B8B5-A30F-4111-B7D5-33B8EAA0DA0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культуры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(1 831,0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–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28,6%)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1966A2-4B45-4C2B-A033-4A725C6F052F}" type="parTrans" cxnId="{D4277A9D-104A-409C-BD00-CB24BC46C465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7EDBA7A8-417C-4047-8BEB-106E8414B699}" type="sibTrans" cxnId="{D4277A9D-104A-409C-BD00-CB24BC46C465}">
      <dgm:prSet/>
      <dgm:spPr/>
      <dgm:t>
        <a:bodyPr/>
        <a:lstStyle/>
        <a:p>
          <a:endParaRPr lang="ru-RU"/>
        </a:p>
      </dgm:t>
    </dgm:pt>
    <dgm:pt modelId="{DBFD4557-630C-4288-811B-7B8CB87D6D92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ФК и спорта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(5,2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–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0,08%)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4B52B2-B48D-4FFD-B82C-B544EE775D5A}" type="parTrans" cxnId="{4A993F0E-C134-4578-BCF5-9433D4720E1F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9A1A1995-B1E4-48DD-B053-120D6F63BA58}" type="sibTrans" cxnId="{4A993F0E-C134-4578-BCF5-9433D4720E1F}">
      <dgm:prSet/>
      <dgm:spPr/>
      <dgm:t>
        <a:bodyPr/>
        <a:lstStyle/>
        <a:p>
          <a:endParaRPr lang="ru-RU"/>
        </a:p>
      </dgm:t>
    </dgm:pt>
    <dgm:pt modelId="{B3C88CCD-9B46-408D-A511-B410CA7D935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Защита населения от чрезвычайных ситуаций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(1,5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тыс.рублей –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0,02%)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E3EEBD-9DDC-4766-9CC4-9141D3C4F67F}" type="parTrans" cxnId="{D689EFCF-13A2-4BB0-AF99-6D74111884A8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9021BEFD-7208-4264-B431-5128134A98E9}" type="sibTrans" cxnId="{D689EFCF-13A2-4BB0-AF99-6D74111884A8}">
      <dgm:prSet/>
      <dgm:spPr/>
      <dgm:t>
        <a:bodyPr/>
        <a:lstStyle/>
        <a:p>
          <a:endParaRPr lang="ru-RU"/>
        </a:p>
      </dgm:t>
    </dgm:pt>
    <dgm:pt modelId="{467C857C-9276-4273-82A2-7BA21252EED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Благоустройство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(211,5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–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3,3%)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1774AD-ABCE-47F9-85C0-4ED9F155BD6C}" type="parTrans" cxnId="{16014467-1248-4505-A479-919B0259EE46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D29CE25B-91DF-4F6D-9B40-33B8E32DA89C}" type="sibTrans" cxnId="{16014467-1248-4505-A479-919B0259EE46}">
      <dgm:prSet/>
      <dgm:spPr/>
      <dgm:t>
        <a:bodyPr/>
        <a:lstStyle/>
        <a:p>
          <a:endParaRPr lang="ru-RU"/>
        </a:p>
      </dgm:t>
    </dgm:pt>
    <dgm:pt modelId="{7108C053-AF18-4A5E-A697-B9A026219B0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политика. 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(18,0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–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0,28%)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E71120-05A4-4E49-AAFA-7509948FC80E}" type="parTrans" cxnId="{A1C2D3AF-720B-46D0-B370-702103B4DFB4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FEA286DD-0BB0-42AE-BA30-4EE66EC82B3E}" type="sibTrans" cxnId="{A1C2D3AF-720B-46D0-B370-702103B4DFB4}">
      <dgm:prSet/>
      <dgm:spPr/>
      <dgm:t>
        <a:bodyPr/>
        <a:lstStyle/>
        <a:p>
          <a:endParaRPr lang="ru-RU"/>
        </a:p>
      </dgm:t>
    </dgm:pt>
    <dgm:pt modelId="{49336F7E-FBF5-484E-BF88-4EC11E1405E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Управление муниципальными финансами           (4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268,2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–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66,7%)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C12345-705E-4FA4-96A9-438A1D0558A6}" type="parTrans" cxnId="{94823198-E49C-4638-AC8E-4AF031C0858B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254F274C-C37E-48F0-8AAE-712981C79DCA}" type="sibTrans" cxnId="{94823198-E49C-4638-AC8E-4AF031C0858B}">
      <dgm:prSet/>
      <dgm:spPr/>
      <dgm:t>
        <a:bodyPr/>
        <a:lstStyle/>
        <a:p>
          <a:endParaRPr lang="ru-RU"/>
        </a:p>
      </dgm:t>
    </dgm:pt>
    <dgm:pt modelId="{452C438D-5BC5-4D48-97AE-370BF724CEF1}">
      <dgm:prSet custT="1"/>
      <dgm:spPr>
        <a:solidFill>
          <a:srgbClr val="00CCFF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Обеспечение общественного порядка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(2,1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тыс.рублей –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0,03%)</a:t>
          </a:r>
          <a:endParaRPr lang="ru-RU" sz="1600" dirty="0"/>
        </a:p>
      </dgm:t>
    </dgm:pt>
    <dgm:pt modelId="{5AC72C03-6D22-43BF-B0D5-9393275D9AE3}" type="parTrans" cxnId="{1A18EA0C-2299-4B2A-BF76-E8F51F5F9BA0}">
      <dgm:prSet/>
      <dgm:spPr/>
      <dgm:t>
        <a:bodyPr/>
        <a:lstStyle/>
        <a:p>
          <a:endParaRPr lang="ru-RU"/>
        </a:p>
      </dgm:t>
    </dgm:pt>
    <dgm:pt modelId="{3854B76C-146D-470D-A9B4-37B7A8524D0A}" type="sibTrans" cxnId="{1A18EA0C-2299-4B2A-BF76-E8F51F5F9BA0}">
      <dgm:prSet/>
      <dgm:spPr/>
      <dgm:t>
        <a:bodyPr/>
        <a:lstStyle/>
        <a:p>
          <a:endParaRPr lang="ru-RU"/>
        </a:p>
      </dgm:t>
    </dgm:pt>
    <dgm:pt modelId="{472A95D7-C84C-4872-A9B8-ACF519D4714B}">
      <dgm:prSet custT="1"/>
      <dgm:spPr>
        <a:solidFill>
          <a:srgbClr val="00CCFF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Охрана окружающей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среды (0,0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тыс.рублей –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0,0%)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E824E8-8176-455F-83A8-B7700038D552}" type="parTrans" cxnId="{99145C64-C0D6-4201-BC4E-AC6381796A26}">
      <dgm:prSet/>
      <dgm:spPr/>
      <dgm:t>
        <a:bodyPr/>
        <a:lstStyle/>
        <a:p>
          <a:endParaRPr lang="ru-RU"/>
        </a:p>
      </dgm:t>
    </dgm:pt>
    <dgm:pt modelId="{AA48D583-9C2D-4F4B-9FD3-2379EC81DAE1}" type="sibTrans" cxnId="{99145C64-C0D6-4201-BC4E-AC6381796A26}">
      <dgm:prSet/>
      <dgm:spPr/>
      <dgm:t>
        <a:bodyPr/>
        <a:lstStyle/>
        <a:p>
          <a:endParaRPr lang="ru-RU"/>
        </a:p>
      </dgm:t>
    </dgm:pt>
    <dgm:pt modelId="{82EE99D0-C6DA-4ADD-85DD-E8ED6EFB85B5}" type="pres">
      <dgm:prSet presAssocID="{444B5313-4809-4CDD-8B2D-91645E1D4C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67DC0E-96A8-4E72-810A-0B427F50BC69}" type="pres">
      <dgm:prSet presAssocID="{0A071C4F-2EE5-4090-8CFE-7BB01F6E3C8A}" presName="centerShape" presStyleLbl="node0" presStyleIdx="0" presStyleCnt="1" custScaleX="660645" custScaleY="440430" custLinFactNeighborY="418"/>
      <dgm:spPr/>
      <dgm:t>
        <a:bodyPr/>
        <a:lstStyle/>
        <a:p>
          <a:endParaRPr lang="ru-RU"/>
        </a:p>
      </dgm:t>
    </dgm:pt>
    <dgm:pt modelId="{4EF57961-3853-4D5F-B10E-33AFA07F4623}" type="pres">
      <dgm:prSet presAssocID="{1E3C6EC2-41E6-4E44-9C38-FB98C41D88A7}" presName="Name9" presStyleLbl="parChTrans1D2" presStyleIdx="0" presStyleCnt="9"/>
      <dgm:spPr/>
      <dgm:t>
        <a:bodyPr/>
        <a:lstStyle/>
        <a:p>
          <a:endParaRPr lang="ru-RU"/>
        </a:p>
      </dgm:t>
    </dgm:pt>
    <dgm:pt modelId="{703CD5A1-297A-4493-B94F-9B8982BC2C64}" type="pres">
      <dgm:prSet presAssocID="{1E3C6EC2-41E6-4E44-9C38-FB98C41D88A7}" presName="connTx" presStyleLbl="parChTrans1D2" presStyleIdx="0" presStyleCnt="9"/>
      <dgm:spPr/>
      <dgm:t>
        <a:bodyPr/>
        <a:lstStyle/>
        <a:p>
          <a:endParaRPr lang="ru-RU"/>
        </a:p>
      </dgm:t>
    </dgm:pt>
    <dgm:pt modelId="{C46B9E31-8C1B-47BC-B976-41FAF66CB63A}" type="pres">
      <dgm:prSet presAssocID="{7655AE95-F3C2-48BC-B276-AE080133FB07}" presName="node" presStyleLbl="node1" presStyleIdx="0" presStyleCnt="9" custScaleX="173923" custScaleY="115949" custRadScaleRad="94394" custRadScaleInc="111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2188A-9592-4766-ADC3-DE371B2C770C}" type="pres">
      <dgm:prSet presAssocID="{FE1966A2-4B45-4C2B-A033-4A725C6F052F}" presName="Name9" presStyleLbl="parChTrans1D2" presStyleIdx="1" presStyleCnt="9"/>
      <dgm:spPr/>
      <dgm:t>
        <a:bodyPr/>
        <a:lstStyle/>
        <a:p>
          <a:endParaRPr lang="ru-RU"/>
        </a:p>
      </dgm:t>
    </dgm:pt>
    <dgm:pt modelId="{554478C1-08B9-4B66-9EA6-7298789DDAD8}" type="pres">
      <dgm:prSet presAssocID="{FE1966A2-4B45-4C2B-A033-4A725C6F052F}" presName="connTx" presStyleLbl="parChTrans1D2" presStyleIdx="1" presStyleCnt="9"/>
      <dgm:spPr/>
      <dgm:t>
        <a:bodyPr/>
        <a:lstStyle/>
        <a:p>
          <a:endParaRPr lang="ru-RU"/>
        </a:p>
      </dgm:t>
    </dgm:pt>
    <dgm:pt modelId="{4C9F2305-4C70-43EB-B1C1-D975A4DEBD40}" type="pres">
      <dgm:prSet presAssocID="{6551B8B5-A30F-4111-B7D5-33B8EAA0DA03}" presName="node" presStyleLbl="node1" presStyleIdx="1" presStyleCnt="9" custScaleX="208302" custScaleY="115949" custRadScaleRad="133787" custRadScaleInc="122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93BAB-88BE-4472-9287-CF52364267C1}" type="pres">
      <dgm:prSet presAssocID="{254B52B2-B48D-4FFD-B82C-B544EE775D5A}" presName="Name9" presStyleLbl="parChTrans1D2" presStyleIdx="2" presStyleCnt="9"/>
      <dgm:spPr/>
      <dgm:t>
        <a:bodyPr/>
        <a:lstStyle/>
        <a:p>
          <a:endParaRPr lang="ru-RU"/>
        </a:p>
      </dgm:t>
    </dgm:pt>
    <dgm:pt modelId="{C8ABE2F2-470E-4269-9E6E-7E8862828BDF}" type="pres">
      <dgm:prSet presAssocID="{254B52B2-B48D-4FFD-B82C-B544EE775D5A}" presName="connTx" presStyleLbl="parChTrans1D2" presStyleIdx="2" presStyleCnt="9"/>
      <dgm:spPr/>
      <dgm:t>
        <a:bodyPr/>
        <a:lstStyle/>
        <a:p>
          <a:endParaRPr lang="ru-RU"/>
        </a:p>
      </dgm:t>
    </dgm:pt>
    <dgm:pt modelId="{7F886C98-32B5-44E0-9E87-86D2B82F5809}" type="pres">
      <dgm:prSet presAssocID="{DBFD4557-630C-4288-811B-7B8CB87D6D92}" presName="node" presStyleLbl="node1" presStyleIdx="2" presStyleCnt="9" custScaleX="173923" custScaleY="115949" custRadScaleRad="133960" custRadScaleInc="34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60E50-E309-4E1E-BB42-E8589CCEEE2A}" type="pres">
      <dgm:prSet presAssocID="{5AC72C03-6D22-43BF-B0D5-9393275D9AE3}" presName="Name9" presStyleLbl="parChTrans1D2" presStyleIdx="3" presStyleCnt="9"/>
      <dgm:spPr/>
      <dgm:t>
        <a:bodyPr/>
        <a:lstStyle/>
        <a:p>
          <a:endParaRPr lang="ru-RU"/>
        </a:p>
      </dgm:t>
    </dgm:pt>
    <dgm:pt modelId="{242E1788-3EFC-4A1C-82C7-38B16BD8A87B}" type="pres">
      <dgm:prSet presAssocID="{5AC72C03-6D22-43BF-B0D5-9393275D9AE3}" presName="connTx" presStyleLbl="parChTrans1D2" presStyleIdx="3" presStyleCnt="9"/>
      <dgm:spPr/>
      <dgm:t>
        <a:bodyPr/>
        <a:lstStyle/>
        <a:p>
          <a:endParaRPr lang="ru-RU"/>
        </a:p>
      </dgm:t>
    </dgm:pt>
    <dgm:pt modelId="{93B39564-2E5E-475E-857E-9903E5B1A255}" type="pres">
      <dgm:prSet presAssocID="{452C438D-5BC5-4D48-97AE-370BF724CEF1}" presName="node" presStyleLbl="node1" presStyleIdx="3" presStyleCnt="9" custScaleX="245303" custScaleY="130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679F3-C5F3-4338-8FBB-C6C1A10A2697}" type="pres">
      <dgm:prSet presAssocID="{B1E824E8-8176-455F-83A8-B7700038D552}" presName="Name9" presStyleLbl="parChTrans1D2" presStyleIdx="4" presStyleCnt="9"/>
      <dgm:spPr/>
      <dgm:t>
        <a:bodyPr/>
        <a:lstStyle/>
        <a:p>
          <a:endParaRPr lang="ru-RU"/>
        </a:p>
      </dgm:t>
    </dgm:pt>
    <dgm:pt modelId="{A0C88F37-E924-4953-990C-7BF07F1EEADB}" type="pres">
      <dgm:prSet presAssocID="{B1E824E8-8176-455F-83A8-B7700038D552}" presName="connTx" presStyleLbl="parChTrans1D2" presStyleIdx="4" presStyleCnt="9"/>
      <dgm:spPr/>
      <dgm:t>
        <a:bodyPr/>
        <a:lstStyle/>
        <a:p>
          <a:endParaRPr lang="ru-RU"/>
        </a:p>
      </dgm:t>
    </dgm:pt>
    <dgm:pt modelId="{902959CF-4697-4DFE-9FA9-9267700DF52B}" type="pres">
      <dgm:prSet presAssocID="{472A95D7-C84C-4872-A9B8-ACF519D4714B}" presName="node" presStyleLbl="node1" presStyleIdx="4" presStyleCnt="9" custScaleX="238077" custRadScaleRad="95739" custRadScaleInc="82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0A7A2-E5DB-4325-84DF-38D65B00F131}" type="pres">
      <dgm:prSet presAssocID="{B0E3EEBD-9DDC-4766-9CC4-9141D3C4F67F}" presName="Name9" presStyleLbl="parChTrans1D2" presStyleIdx="5" presStyleCnt="9"/>
      <dgm:spPr/>
      <dgm:t>
        <a:bodyPr/>
        <a:lstStyle/>
        <a:p>
          <a:endParaRPr lang="ru-RU"/>
        </a:p>
      </dgm:t>
    </dgm:pt>
    <dgm:pt modelId="{CEF25641-08C7-45ED-AF2D-0659CD5D5836}" type="pres">
      <dgm:prSet presAssocID="{B0E3EEBD-9DDC-4766-9CC4-9141D3C4F67F}" presName="connTx" presStyleLbl="parChTrans1D2" presStyleIdx="5" presStyleCnt="9"/>
      <dgm:spPr/>
      <dgm:t>
        <a:bodyPr/>
        <a:lstStyle/>
        <a:p>
          <a:endParaRPr lang="ru-RU"/>
        </a:p>
      </dgm:t>
    </dgm:pt>
    <dgm:pt modelId="{F5154955-B90E-4F02-9517-71CF26EFDC69}" type="pres">
      <dgm:prSet presAssocID="{B3C88CCD-9B46-408D-A511-B410CA7D9358}" presName="node" presStyleLbl="node1" presStyleIdx="5" presStyleCnt="9" custScaleX="248935" custScaleY="127557" custRadScaleRad="111914" custRadScaleInc="365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098A8-4661-4232-AE67-B1B290F0C00C}" type="pres">
      <dgm:prSet presAssocID="{D6E71120-05A4-4E49-AAFA-7509948FC80E}" presName="Name9" presStyleLbl="parChTrans1D2" presStyleIdx="6" presStyleCnt="9"/>
      <dgm:spPr/>
      <dgm:t>
        <a:bodyPr/>
        <a:lstStyle/>
        <a:p>
          <a:endParaRPr lang="ru-RU"/>
        </a:p>
      </dgm:t>
    </dgm:pt>
    <dgm:pt modelId="{DC1FBC19-179D-4BB7-AADC-8E8E4C0DF38D}" type="pres">
      <dgm:prSet presAssocID="{D6E71120-05A4-4E49-AAFA-7509948FC80E}" presName="connTx" presStyleLbl="parChTrans1D2" presStyleIdx="6" presStyleCnt="9"/>
      <dgm:spPr/>
      <dgm:t>
        <a:bodyPr/>
        <a:lstStyle/>
        <a:p>
          <a:endParaRPr lang="ru-RU"/>
        </a:p>
      </dgm:t>
    </dgm:pt>
    <dgm:pt modelId="{3299F391-6914-4E80-8200-C9B5C6EF3CA1}" type="pres">
      <dgm:prSet presAssocID="{7108C053-AF18-4A5E-A697-B9A026219B03}" presName="node" presStyleLbl="node1" presStyleIdx="6" presStyleCnt="9" custScaleX="255966" custScaleY="139578" custRadScaleRad="104258" custRadScaleInc="-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DF1F8-FC21-408C-94F2-F835BF623C63}" type="pres">
      <dgm:prSet presAssocID="{9EC12345-705E-4FA4-96A9-438A1D0558A6}" presName="Name9" presStyleLbl="parChTrans1D2" presStyleIdx="7" presStyleCnt="9"/>
      <dgm:spPr/>
      <dgm:t>
        <a:bodyPr/>
        <a:lstStyle/>
        <a:p>
          <a:endParaRPr lang="ru-RU"/>
        </a:p>
      </dgm:t>
    </dgm:pt>
    <dgm:pt modelId="{56A6791E-CA58-48BF-80F7-F18CC66CF3D8}" type="pres">
      <dgm:prSet presAssocID="{9EC12345-705E-4FA4-96A9-438A1D0558A6}" presName="connTx" presStyleLbl="parChTrans1D2" presStyleIdx="7" presStyleCnt="9"/>
      <dgm:spPr/>
      <dgm:t>
        <a:bodyPr/>
        <a:lstStyle/>
        <a:p>
          <a:endParaRPr lang="ru-RU"/>
        </a:p>
      </dgm:t>
    </dgm:pt>
    <dgm:pt modelId="{5DE12CA8-41F3-43E4-BEEA-057D8915BBA6}" type="pres">
      <dgm:prSet presAssocID="{49336F7E-FBF5-484E-BF88-4EC11E1405E1}" presName="node" presStyleLbl="node1" presStyleIdx="7" presStyleCnt="9" custScaleX="197885" custScaleY="115949" custRadScaleRad="148133" custRadScaleInc="77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189BF-CEF4-4FC2-8E91-197C73A965EA}" type="pres">
      <dgm:prSet presAssocID="{9B1774AD-ABCE-47F9-85C0-4ED9F155BD6C}" presName="Name9" presStyleLbl="parChTrans1D2" presStyleIdx="8" presStyleCnt="9"/>
      <dgm:spPr/>
      <dgm:t>
        <a:bodyPr/>
        <a:lstStyle/>
        <a:p>
          <a:endParaRPr lang="ru-RU"/>
        </a:p>
      </dgm:t>
    </dgm:pt>
    <dgm:pt modelId="{23348D7B-E0F0-4549-A042-51903F990C07}" type="pres">
      <dgm:prSet presAssocID="{9B1774AD-ABCE-47F9-85C0-4ED9F155BD6C}" presName="connTx" presStyleLbl="parChTrans1D2" presStyleIdx="8" presStyleCnt="9"/>
      <dgm:spPr/>
      <dgm:t>
        <a:bodyPr/>
        <a:lstStyle/>
        <a:p>
          <a:endParaRPr lang="ru-RU"/>
        </a:p>
      </dgm:t>
    </dgm:pt>
    <dgm:pt modelId="{70E791B4-0490-499E-B0FB-B6283DAB0F06}" type="pres">
      <dgm:prSet presAssocID="{467C857C-9276-4273-82A2-7BA21252EEDA}" presName="node" presStyleLbl="node1" presStyleIdx="8" presStyleCnt="9" custScaleX="196883" custScaleY="115949" custRadScaleRad="98103" custRadScaleInc="48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813EF6-571C-4F41-B16E-8204F0903BD7}" type="presOf" srcId="{467C857C-9276-4273-82A2-7BA21252EEDA}" destId="{70E791B4-0490-499E-B0FB-B6283DAB0F06}" srcOrd="0" destOrd="0" presId="urn:microsoft.com/office/officeart/2005/8/layout/radial1"/>
    <dgm:cxn modelId="{E7965070-8D54-48D5-9678-EC9263AFD409}" type="presOf" srcId="{B0E3EEBD-9DDC-4766-9CC4-9141D3C4F67F}" destId="{CEF25641-08C7-45ED-AF2D-0659CD5D5836}" srcOrd="1" destOrd="0" presId="urn:microsoft.com/office/officeart/2005/8/layout/radial1"/>
    <dgm:cxn modelId="{87F5BB20-F069-4F6E-873D-50CA02359F9F}" type="presOf" srcId="{B1E824E8-8176-455F-83A8-B7700038D552}" destId="{9AB679F3-C5F3-4338-8FBB-C6C1A10A2697}" srcOrd="0" destOrd="0" presId="urn:microsoft.com/office/officeart/2005/8/layout/radial1"/>
    <dgm:cxn modelId="{4A443494-FBD9-4168-85BE-78B3B1F8B2DC}" type="presOf" srcId="{7655AE95-F3C2-48BC-B276-AE080133FB07}" destId="{C46B9E31-8C1B-47BC-B976-41FAF66CB63A}" srcOrd="0" destOrd="0" presId="urn:microsoft.com/office/officeart/2005/8/layout/radial1"/>
    <dgm:cxn modelId="{A1050C61-7A0E-4D5E-80F7-459D35E7C9EB}" type="presOf" srcId="{0A071C4F-2EE5-4090-8CFE-7BB01F6E3C8A}" destId="{8367DC0E-96A8-4E72-810A-0B427F50BC69}" srcOrd="0" destOrd="0" presId="urn:microsoft.com/office/officeart/2005/8/layout/radial1"/>
    <dgm:cxn modelId="{735B314F-D22A-46D0-BBAF-58B5664F6375}" type="presOf" srcId="{FE1966A2-4B45-4C2B-A033-4A725C6F052F}" destId="{554478C1-08B9-4B66-9EA6-7298789DDAD8}" srcOrd="1" destOrd="0" presId="urn:microsoft.com/office/officeart/2005/8/layout/radial1"/>
    <dgm:cxn modelId="{3CF0D5BF-DC7F-4297-A13D-D8A39E61ADA8}" type="presOf" srcId="{49336F7E-FBF5-484E-BF88-4EC11E1405E1}" destId="{5DE12CA8-41F3-43E4-BEEA-057D8915BBA6}" srcOrd="0" destOrd="0" presId="urn:microsoft.com/office/officeart/2005/8/layout/radial1"/>
    <dgm:cxn modelId="{142D7947-53CC-45DF-96AA-2410D54F72AC}" type="presOf" srcId="{7108C053-AF18-4A5E-A697-B9A026219B03}" destId="{3299F391-6914-4E80-8200-C9B5C6EF3CA1}" srcOrd="0" destOrd="0" presId="urn:microsoft.com/office/officeart/2005/8/layout/radial1"/>
    <dgm:cxn modelId="{D4277A9D-104A-409C-BD00-CB24BC46C465}" srcId="{0A071C4F-2EE5-4090-8CFE-7BB01F6E3C8A}" destId="{6551B8B5-A30F-4111-B7D5-33B8EAA0DA03}" srcOrd="1" destOrd="0" parTransId="{FE1966A2-4B45-4C2B-A033-4A725C6F052F}" sibTransId="{7EDBA7A8-417C-4047-8BEB-106E8414B699}"/>
    <dgm:cxn modelId="{85B894D9-32BF-4989-B326-AD577668D20F}" type="presOf" srcId="{472A95D7-C84C-4872-A9B8-ACF519D4714B}" destId="{902959CF-4697-4DFE-9FA9-9267700DF52B}" srcOrd="0" destOrd="0" presId="urn:microsoft.com/office/officeart/2005/8/layout/radial1"/>
    <dgm:cxn modelId="{9912636E-C32F-4A30-8FE8-AD4766C26013}" type="presOf" srcId="{9EC12345-705E-4FA4-96A9-438A1D0558A6}" destId="{D61DF1F8-FC21-408C-94F2-F835BF623C63}" srcOrd="0" destOrd="0" presId="urn:microsoft.com/office/officeart/2005/8/layout/radial1"/>
    <dgm:cxn modelId="{99145C64-C0D6-4201-BC4E-AC6381796A26}" srcId="{0A071C4F-2EE5-4090-8CFE-7BB01F6E3C8A}" destId="{472A95D7-C84C-4872-A9B8-ACF519D4714B}" srcOrd="4" destOrd="0" parTransId="{B1E824E8-8176-455F-83A8-B7700038D552}" sibTransId="{AA48D583-9C2D-4F4B-9FD3-2379EC81DAE1}"/>
    <dgm:cxn modelId="{A1C2D3AF-720B-46D0-B370-702103B4DFB4}" srcId="{0A071C4F-2EE5-4090-8CFE-7BB01F6E3C8A}" destId="{7108C053-AF18-4A5E-A697-B9A026219B03}" srcOrd="6" destOrd="0" parTransId="{D6E71120-05A4-4E49-AAFA-7509948FC80E}" sibTransId="{FEA286DD-0BB0-42AE-BA30-4EE66EC82B3E}"/>
    <dgm:cxn modelId="{D689EFCF-13A2-4BB0-AF99-6D74111884A8}" srcId="{0A071C4F-2EE5-4090-8CFE-7BB01F6E3C8A}" destId="{B3C88CCD-9B46-408D-A511-B410CA7D9358}" srcOrd="5" destOrd="0" parTransId="{B0E3EEBD-9DDC-4766-9CC4-9141D3C4F67F}" sibTransId="{9021BEFD-7208-4264-B431-5128134A98E9}"/>
    <dgm:cxn modelId="{C7767AE5-CF34-4051-8478-B5F90E715692}" type="presOf" srcId="{B1E824E8-8176-455F-83A8-B7700038D552}" destId="{A0C88F37-E924-4953-990C-7BF07F1EEADB}" srcOrd="1" destOrd="0" presId="urn:microsoft.com/office/officeart/2005/8/layout/radial1"/>
    <dgm:cxn modelId="{BC285B66-6E75-4F2C-BFA1-3C44D80098B6}" type="presOf" srcId="{D6E71120-05A4-4E49-AAFA-7509948FC80E}" destId="{142098A8-4661-4232-AE67-B1B290F0C00C}" srcOrd="0" destOrd="0" presId="urn:microsoft.com/office/officeart/2005/8/layout/radial1"/>
    <dgm:cxn modelId="{C1370548-AB25-4AE6-AC5F-C92567B2D8DF}" type="presOf" srcId="{254B52B2-B48D-4FFD-B82C-B544EE775D5A}" destId="{C8ABE2F2-470E-4269-9E6E-7E8862828BDF}" srcOrd="1" destOrd="0" presId="urn:microsoft.com/office/officeart/2005/8/layout/radial1"/>
    <dgm:cxn modelId="{EC3F78CF-E8F5-43C6-B705-236B91834AF9}" type="presOf" srcId="{1E3C6EC2-41E6-4E44-9C38-FB98C41D88A7}" destId="{703CD5A1-297A-4493-B94F-9B8982BC2C64}" srcOrd="1" destOrd="0" presId="urn:microsoft.com/office/officeart/2005/8/layout/radial1"/>
    <dgm:cxn modelId="{1759DB78-9049-4ADD-8AE0-97999C113A1C}" type="presOf" srcId="{FE1966A2-4B45-4C2B-A033-4A725C6F052F}" destId="{9FE2188A-9592-4766-ADC3-DE371B2C770C}" srcOrd="0" destOrd="0" presId="urn:microsoft.com/office/officeart/2005/8/layout/radial1"/>
    <dgm:cxn modelId="{94823198-E49C-4638-AC8E-4AF031C0858B}" srcId="{0A071C4F-2EE5-4090-8CFE-7BB01F6E3C8A}" destId="{49336F7E-FBF5-484E-BF88-4EC11E1405E1}" srcOrd="7" destOrd="0" parTransId="{9EC12345-705E-4FA4-96A9-438A1D0558A6}" sibTransId="{254F274C-C37E-48F0-8AAE-712981C79DCA}"/>
    <dgm:cxn modelId="{B575D736-9099-4633-B328-0E503D390E56}" type="presOf" srcId="{D6E71120-05A4-4E49-AAFA-7509948FC80E}" destId="{DC1FBC19-179D-4BB7-AADC-8E8E4C0DF38D}" srcOrd="1" destOrd="0" presId="urn:microsoft.com/office/officeart/2005/8/layout/radial1"/>
    <dgm:cxn modelId="{F0C3EFAF-53BC-4019-815D-53D03E3C24E7}" type="presOf" srcId="{9B1774AD-ABCE-47F9-85C0-4ED9F155BD6C}" destId="{23348D7B-E0F0-4549-A042-51903F990C07}" srcOrd="1" destOrd="0" presId="urn:microsoft.com/office/officeart/2005/8/layout/radial1"/>
    <dgm:cxn modelId="{CA21D825-B272-4D7F-866C-63AC82F010B0}" type="presOf" srcId="{6551B8B5-A30F-4111-B7D5-33B8EAA0DA03}" destId="{4C9F2305-4C70-43EB-B1C1-D975A4DEBD40}" srcOrd="0" destOrd="0" presId="urn:microsoft.com/office/officeart/2005/8/layout/radial1"/>
    <dgm:cxn modelId="{59CC466D-305A-4D34-BEC2-0078CEA02440}" type="presOf" srcId="{B3C88CCD-9B46-408D-A511-B410CA7D9358}" destId="{F5154955-B90E-4F02-9517-71CF26EFDC69}" srcOrd="0" destOrd="0" presId="urn:microsoft.com/office/officeart/2005/8/layout/radial1"/>
    <dgm:cxn modelId="{564CE00D-69A5-4C14-AEDD-608D9A470A1A}" type="presOf" srcId="{DBFD4557-630C-4288-811B-7B8CB87D6D92}" destId="{7F886C98-32B5-44E0-9E87-86D2B82F5809}" srcOrd="0" destOrd="0" presId="urn:microsoft.com/office/officeart/2005/8/layout/radial1"/>
    <dgm:cxn modelId="{6A87B7FB-0E06-463A-B48A-21F2710F92C7}" srcId="{0A071C4F-2EE5-4090-8CFE-7BB01F6E3C8A}" destId="{7655AE95-F3C2-48BC-B276-AE080133FB07}" srcOrd="0" destOrd="0" parTransId="{1E3C6EC2-41E6-4E44-9C38-FB98C41D88A7}" sibTransId="{82CDAD82-8663-4340-9845-AC1162B7DA11}"/>
    <dgm:cxn modelId="{CBC24F3D-938F-4D73-84EA-BC739D0FCFF1}" type="presOf" srcId="{452C438D-5BC5-4D48-97AE-370BF724CEF1}" destId="{93B39564-2E5E-475E-857E-9903E5B1A255}" srcOrd="0" destOrd="0" presId="urn:microsoft.com/office/officeart/2005/8/layout/radial1"/>
    <dgm:cxn modelId="{FAE2B613-9875-420D-9F13-62B04EAD18E2}" srcId="{444B5313-4809-4CDD-8B2D-91645E1D4CD7}" destId="{0A071C4F-2EE5-4090-8CFE-7BB01F6E3C8A}" srcOrd="0" destOrd="0" parTransId="{3053B782-686E-490C-BB5B-77749111CDE4}" sibTransId="{F4B4DDDA-7F89-4D39-94AB-659B47E95309}"/>
    <dgm:cxn modelId="{16014467-1248-4505-A479-919B0259EE46}" srcId="{0A071C4F-2EE5-4090-8CFE-7BB01F6E3C8A}" destId="{467C857C-9276-4273-82A2-7BA21252EEDA}" srcOrd="8" destOrd="0" parTransId="{9B1774AD-ABCE-47F9-85C0-4ED9F155BD6C}" sibTransId="{D29CE25B-91DF-4F6D-9B40-33B8E32DA89C}"/>
    <dgm:cxn modelId="{1A18EA0C-2299-4B2A-BF76-E8F51F5F9BA0}" srcId="{0A071C4F-2EE5-4090-8CFE-7BB01F6E3C8A}" destId="{452C438D-5BC5-4D48-97AE-370BF724CEF1}" srcOrd="3" destOrd="0" parTransId="{5AC72C03-6D22-43BF-B0D5-9393275D9AE3}" sibTransId="{3854B76C-146D-470D-A9B4-37B7A8524D0A}"/>
    <dgm:cxn modelId="{B0EA3186-9115-4480-BCFE-79DC42313C3E}" type="presOf" srcId="{444B5313-4809-4CDD-8B2D-91645E1D4CD7}" destId="{82EE99D0-C6DA-4ADD-85DD-E8ED6EFB85B5}" srcOrd="0" destOrd="0" presId="urn:microsoft.com/office/officeart/2005/8/layout/radial1"/>
    <dgm:cxn modelId="{563C84BD-1424-4C88-8894-0A621264E751}" type="presOf" srcId="{9EC12345-705E-4FA4-96A9-438A1D0558A6}" destId="{56A6791E-CA58-48BF-80F7-F18CC66CF3D8}" srcOrd="1" destOrd="0" presId="urn:microsoft.com/office/officeart/2005/8/layout/radial1"/>
    <dgm:cxn modelId="{4A993F0E-C134-4578-BCF5-9433D4720E1F}" srcId="{0A071C4F-2EE5-4090-8CFE-7BB01F6E3C8A}" destId="{DBFD4557-630C-4288-811B-7B8CB87D6D92}" srcOrd="2" destOrd="0" parTransId="{254B52B2-B48D-4FFD-B82C-B544EE775D5A}" sibTransId="{9A1A1995-B1E4-48DD-B053-120D6F63BA58}"/>
    <dgm:cxn modelId="{6C2D368B-4B1A-4F52-B817-84DCDC24535B}" type="presOf" srcId="{1E3C6EC2-41E6-4E44-9C38-FB98C41D88A7}" destId="{4EF57961-3853-4D5F-B10E-33AFA07F4623}" srcOrd="0" destOrd="0" presId="urn:microsoft.com/office/officeart/2005/8/layout/radial1"/>
    <dgm:cxn modelId="{16D4F6F3-D5C3-4897-B34D-21CD085B6A97}" type="presOf" srcId="{B0E3EEBD-9DDC-4766-9CC4-9141D3C4F67F}" destId="{CD50A7A2-E5DB-4325-84DF-38D65B00F131}" srcOrd="0" destOrd="0" presId="urn:microsoft.com/office/officeart/2005/8/layout/radial1"/>
    <dgm:cxn modelId="{31ECE15A-C6E9-4C4D-B06F-3C3B4C1CCF5F}" type="presOf" srcId="{254B52B2-B48D-4FFD-B82C-B544EE775D5A}" destId="{1CD93BAB-88BE-4472-9287-CF52364267C1}" srcOrd="0" destOrd="0" presId="urn:microsoft.com/office/officeart/2005/8/layout/radial1"/>
    <dgm:cxn modelId="{74970D37-1868-41F8-A915-046FCA452C1F}" type="presOf" srcId="{5AC72C03-6D22-43BF-B0D5-9393275D9AE3}" destId="{31260E50-E309-4E1E-BB42-E8589CCEEE2A}" srcOrd="0" destOrd="0" presId="urn:microsoft.com/office/officeart/2005/8/layout/radial1"/>
    <dgm:cxn modelId="{5D73CEFA-F581-4C14-92CC-3B6AB78C9EC7}" type="presOf" srcId="{5AC72C03-6D22-43BF-B0D5-9393275D9AE3}" destId="{242E1788-3EFC-4A1C-82C7-38B16BD8A87B}" srcOrd="1" destOrd="0" presId="urn:microsoft.com/office/officeart/2005/8/layout/radial1"/>
    <dgm:cxn modelId="{39BD859E-3887-4BF2-8408-13ACD8427BB6}" type="presOf" srcId="{9B1774AD-ABCE-47F9-85C0-4ED9F155BD6C}" destId="{450189BF-CEF4-4FC2-8E91-197C73A965EA}" srcOrd="0" destOrd="0" presId="urn:microsoft.com/office/officeart/2005/8/layout/radial1"/>
    <dgm:cxn modelId="{46521313-B06F-458B-98AE-5EF7130E4008}" type="presParOf" srcId="{82EE99D0-C6DA-4ADD-85DD-E8ED6EFB85B5}" destId="{8367DC0E-96A8-4E72-810A-0B427F50BC69}" srcOrd="0" destOrd="0" presId="urn:microsoft.com/office/officeart/2005/8/layout/radial1"/>
    <dgm:cxn modelId="{DE00652E-5573-415B-9A52-7010A23311C9}" type="presParOf" srcId="{82EE99D0-C6DA-4ADD-85DD-E8ED6EFB85B5}" destId="{4EF57961-3853-4D5F-B10E-33AFA07F4623}" srcOrd="1" destOrd="0" presId="urn:microsoft.com/office/officeart/2005/8/layout/radial1"/>
    <dgm:cxn modelId="{DD954EA9-6F59-4D44-9DC9-B89611F7C817}" type="presParOf" srcId="{4EF57961-3853-4D5F-B10E-33AFA07F4623}" destId="{703CD5A1-297A-4493-B94F-9B8982BC2C64}" srcOrd="0" destOrd="0" presId="urn:microsoft.com/office/officeart/2005/8/layout/radial1"/>
    <dgm:cxn modelId="{A9107033-CA48-4E05-924F-5669D60B3E49}" type="presParOf" srcId="{82EE99D0-C6DA-4ADD-85DD-E8ED6EFB85B5}" destId="{C46B9E31-8C1B-47BC-B976-41FAF66CB63A}" srcOrd="2" destOrd="0" presId="urn:microsoft.com/office/officeart/2005/8/layout/radial1"/>
    <dgm:cxn modelId="{059389B9-C237-4AEB-807C-9BD6DB8250F4}" type="presParOf" srcId="{82EE99D0-C6DA-4ADD-85DD-E8ED6EFB85B5}" destId="{9FE2188A-9592-4766-ADC3-DE371B2C770C}" srcOrd="3" destOrd="0" presId="urn:microsoft.com/office/officeart/2005/8/layout/radial1"/>
    <dgm:cxn modelId="{2C620AE7-B14B-4A3A-97AA-C554567BD90C}" type="presParOf" srcId="{9FE2188A-9592-4766-ADC3-DE371B2C770C}" destId="{554478C1-08B9-4B66-9EA6-7298789DDAD8}" srcOrd="0" destOrd="0" presId="urn:microsoft.com/office/officeart/2005/8/layout/radial1"/>
    <dgm:cxn modelId="{017FE8AA-A540-404F-88EE-C08A62FB01E6}" type="presParOf" srcId="{82EE99D0-C6DA-4ADD-85DD-E8ED6EFB85B5}" destId="{4C9F2305-4C70-43EB-B1C1-D975A4DEBD40}" srcOrd="4" destOrd="0" presId="urn:microsoft.com/office/officeart/2005/8/layout/radial1"/>
    <dgm:cxn modelId="{C6FB7BCA-2372-4ACC-B739-AD017E01C726}" type="presParOf" srcId="{82EE99D0-C6DA-4ADD-85DD-E8ED6EFB85B5}" destId="{1CD93BAB-88BE-4472-9287-CF52364267C1}" srcOrd="5" destOrd="0" presId="urn:microsoft.com/office/officeart/2005/8/layout/radial1"/>
    <dgm:cxn modelId="{C02E248D-12D3-4623-9B56-DC090912B7F9}" type="presParOf" srcId="{1CD93BAB-88BE-4472-9287-CF52364267C1}" destId="{C8ABE2F2-470E-4269-9E6E-7E8862828BDF}" srcOrd="0" destOrd="0" presId="urn:microsoft.com/office/officeart/2005/8/layout/radial1"/>
    <dgm:cxn modelId="{CD33E533-5E1B-4EDF-9D9B-1568ED9D0A48}" type="presParOf" srcId="{82EE99D0-C6DA-4ADD-85DD-E8ED6EFB85B5}" destId="{7F886C98-32B5-44E0-9E87-86D2B82F5809}" srcOrd="6" destOrd="0" presId="urn:microsoft.com/office/officeart/2005/8/layout/radial1"/>
    <dgm:cxn modelId="{8C700F61-498B-4943-A2BE-99D50BFDC336}" type="presParOf" srcId="{82EE99D0-C6DA-4ADD-85DD-E8ED6EFB85B5}" destId="{31260E50-E309-4E1E-BB42-E8589CCEEE2A}" srcOrd="7" destOrd="0" presId="urn:microsoft.com/office/officeart/2005/8/layout/radial1"/>
    <dgm:cxn modelId="{545DDBFA-9223-46A3-B5BC-5CD468F63E19}" type="presParOf" srcId="{31260E50-E309-4E1E-BB42-E8589CCEEE2A}" destId="{242E1788-3EFC-4A1C-82C7-38B16BD8A87B}" srcOrd="0" destOrd="0" presId="urn:microsoft.com/office/officeart/2005/8/layout/radial1"/>
    <dgm:cxn modelId="{E6B4C9D1-3C39-4D40-8846-39D781038DB6}" type="presParOf" srcId="{82EE99D0-C6DA-4ADD-85DD-E8ED6EFB85B5}" destId="{93B39564-2E5E-475E-857E-9903E5B1A255}" srcOrd="8" destOrd="0" presId="urn:microsoft.com/office/officeart/2005/8/layout/radial1"/>
    <dgm:cxn modelId="{E15265FC-B0CC-443E-A281-C22D837DFF32}" type="presParOf" srcId="{82EE99D0-C6DA-4ADD-85DD-E8ED6EFB85B5}" destId="{9AB679F3-C5F3-4338-8FBB-C6C1A10A2697}" srcOrd="9" destOrd="0" presId="urn:microsoft.com/office/officeart/2005/8/layout/radial1"/>
    <dgm:cxn modelId="{376B2616-B518-4D03-811C-84CB683965E7}" type="presParOf" srcId="{9AB679F3-C5F3-4338-8FBB-C6C1A10A2697}" destId="{A0C88F37-E924-4953-990C-7BF07F1EEADB}" srcOrd="0" destOrd="0" presId="urn:microsoft.com/office/officeart/2005/8/layout/radial1"/>
    <dgm:cxn modelId="{677EEBBA-85C4-467B-827F-1B180BDBD634}" type="presParOf" srcId="{82EE99D0-C6DA-4ADD-85DD-E8ED6EFB85B5}" destId="{902959CF-4697-4DFE-9FA9-9267700DF52B}" srcOrd="10" destOrd="0" presId="urn:microsoft.com/office/officeart/2005/8/layout/radial1"/>
    <dgm:cxn modelId="{B69FB810-4E86-4A9E-BAAC-0EBA42F98706}" type="presParOf" srcId="{82EE99D0-C6DA-4ADD-85DD-E8ED6EFB85B5}" destId="{CD50A7A2-E5DB-4325-84DF-38D65B00F131}" srcOrd="11" destOrd="0" presId="urn:microsoft.com/office/officeart/2005/8/layout/radial1"/>
    <dgm:cxn modelId="{91EBEBEA-DFE5-44B3-A07F-D7ADA51F4CB4}" type="presParOf" srcId="{CD50A7A2-E5DB-4325-84DF-38D65B00F131}" destId="{CEF25641-08C7-45ED-AF2D-0659CD5D5836}" srcOrd="0" destOrd="0" presId="urn:microsoft.com/office/officeart/2005/8/layout/radial1"/>
    <dgm:cxn modelId="{7F731F66-5B88-4810-B7BB-2A202B997312}" type="presParOf" srcId="{82EE99D0-C6DA-4ADD-85DD-E8ED6EFB85B5}" destId="{F5154955-B90E-4F02-9517-71CF26EFDC69}" srcOrd="12" destOrd="0" presId="urn:microsoft.com/office/officeart/2005/8/layout/radial1"/>
    <dgm:cxn modelId="{BB21944D-FC00-471F-A37E-98EA5D089D47}" type="presParOf" srcId="{82EE99D0-C6DA-4ADD-85DD-E8ED6EFB85B5}" destId="{142098A8-4661-4232-AE67-B1B290F0C00C}" srcOrd="13" destOrd="0" presId="urn:microsoft.com/office/officeart/2005/8/layout/radial1"/>
    <dgm:cxn modelId="{7BFBCB58-D988-4D79-AF3C-3F3E6DE563F5}" type="presParOf" srcId="{142098A8-4661-4232-AE67-B1B290F0C00C}" destId="{DC1FBC19-179D-4BB7-AADC-8E8E4C0DF38D}" srcOrd="0" destOrd="0" presId="urn:microsoft.com/office/officeart/2005/8/layout/radial1"/>
    <dgm:cxn modelId="{1936AAB1-AA4F-41C4-AC22-6468A0090DC1}" type="presParOf" srcId="{82EE99D0-C6DA-4ADD-85DD-E8ED6EFB85B5}" destId="{3299F391-6914-4E80-8200-C9B5C6EF3CA1}" srcOrd="14" destOrd="0" presId="urn:microsoft.com/office/officeart/2005/8/layout/radial1"/>
    <dgm:cxn modelId="{CD394C31-0EF4-4705-A31C-6635939BCFAA}" type="presParOf" srcId="{82EE99D0-C6DA-4ADD-85DD-E8ED6EFB85B5}" destId="{D61DF1F8-FC21-408C-94F2-F835BF623C63}" srcOrd="15" destOrd="0" presId="urn:microsoft.com/office/officeart/2005/8/layout/radial1"/>
    <dgm:cxn modelId="{6EBFC7AC-B359-4564-A5A6-BE24EEC60ADC}" type="presParOf" srcId="{D61DF1F8-FC21-408C-94F2-F835BF623C63}" destId="{56A6791E-CA58-48BF-80F7-F18CC66CF3D8}" srcOrd="0" destOrd="0" presId="urn:microsoft.com/office/officeart/2005/8/layout/radial1"/>
    <dgm:cxn modelId="{91DA125A-52AC-4C78-9AF5-F0E6B2F91838}" type="presParOf" srcId="{82EE99D0-C6DA-4ADD-85DD-E8ED6EFB85B5}" destId="{5DE12CA8-41F3-43E4-BEEA-057D8915BBA6}" srcOrd="16" destOrd="0" presId="urn:microsoft.com/office/officeart/2005/8/layout/radial1"/>
    <dgm:cxn modelId="{95B057C6-3D71-4658-8DAB-05D5976ADEE0}" type="presParOf" srcId="{82EE99D0-C6DA-4ADD-85DD-E8ED6EFB85B5}" destId="{450189BF-CEF4-4FC2-8E91-197C73A965EA}" srcOrd="17" destOrd="0" presId="urn:microsoft.com/office/officeart/2005/8/layout/radial1"/>
    <dgm:cxn modelId="{41EC8C1B-2C69-4139-832A-398326289F48}" type="presParOf" srcId="{450189BF-CEF4-4FC2-8E91-197C73A965EA}" destId="{23348D7B-E0F0-4549-A042-51903F990C07}" srcOrd="0" destOrd="0" presId="urn:microsoft.com/office/officeart/2005/8/layout/radial1"/>
    <dgm:cxn modelId="{DABBA50F-619E-4AB8-B78D-35D52DA14C6F}" type="presParOf" srcId="{82EE99D0-C6DA-4ADD-85DD-E8ED6EFB85B5}" destId="{70E791B4-0490-499E-B0FB-B6283DAB0F06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8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536,9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1 025,0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52845" custScaleY="142969" custLinFactNeighborX="-6486" custLinFactNeighborY="-12017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803E14-0AFC-4C83-9483-23D61E993A1D}" type="presOf" srcId="{7D40F476-0546-4DC1-BB6A-4F8DD0F3633C}" destId="{780274D5-3C8B-4693-9DBA-38420241D3FC}" srcOrd="0" destOrd="0" presId="urn:microsoft.com/office/officeart/2005/8/layout/venn1"/>
    <dgm:cxn modelId="{275AD4F6-F01A-4C6A-89BC-D81D38415370}" type="presOf" srcId="{DBFC0E42-52C3-41AC-9D55-3ACB6CC85CB4}" destId="{8C300156-AF83-44F4-9572-C69CB6AE81BB}" srcOrd="1" destOrd="0" presId="urn:microsoft.com/office/officeart/2005/8/layout/venn1"/>
    <dgm:cxn modelId="{4584892B-B98A-4D63-8D45-EC0126AAB77C}" type="presOf" srcId="{7D40F476-0546-4DC1-BB6A-4F8DD0F3633C}" destId="{13135B4C-4AC9-43E6-AF2F-D7E23FABF6CB}" srcOrd="1" destOrd="0" presId="urn:microsoft.com/office/officeart/2005/8/layout/venn1"/>
    <dgm:cxn modelId="{96F40155-6B17-42D0-AA4B-AC573EC56CFD}" type="presOf" srcId="{DBFC0E42-52C3-41AC-9D55-3ACB6CC85CB4}" destId="{E30DA2D8-C1F0-4BB3-8F56-836B6D54BAEA}" srcOrd="0" destOrd="0" presId="urn:microsoft.com/office/officeart/2005/8/layout/venn1"/>
    <dgm:cxn modelId="{F7A8892D-A128-4090-B295-5A6A0369914A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5559B677-73B7-431A-883A-DEEC41ED81E5}" type="presParOf" srcId="{0CCA2EBD-E007-40E2-BC0A-B9FC89413435}" destId="{780274D5-3C8B-4693-9DBA-38420241D3FC}" srcOrd="0" destOrd="0" presId="urn:microsoft.com/office/officeart/2005/8/layout/venn1"/>
    <dgm:cxn modelId="{06FE29B1-5CB3-42E4-8451-F3FC7AA422CF}" type="presParOf" srcId="{0CCA2EBD-E007-40E2-BC0A-B9FC89413435}" destId="{13135B4C-4AC9-43E6-AF2F-D7E23FABF6CB}" srcOrd="1" destOrd="0" presId="urn:microsoft.com/office/officeart/2005/8/layout/venn1"/>
    <dgm:cxn modelId="{136F736D-E6B3-49B2-A4CB-6040D12EEB8D}" type="presParOf" srcId="{0CCA2EBD-E007-40E2-BC0A-B9FC89413435}" destId="{E30DA2D8-C1F0-4BB3-8F56-836B6D54BAEA}" srcOrd="2" destOrd="0" presId="urn:microsoft.com/office/officeart/2005/8/layout/venn1"/>
    <dgm:cxn modelId="{81CC59B5-D77B-41BD-970B-0D6CEA37C802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6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394,8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89,5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66468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90B45D-28DF-4277-A4AB-1ECE4BDBC527}" type="presOf" srcId="{DBFC0E42-52C3-41AC-9D55-3ACB6CC85CB4}" destId="{8C300156-AF83-44F4-9572-C69CB6AE81BB}" srcOrd="1" destOrd="0" presId="urn:microsoft.com/office/officeart/2005/8/layout/venn1"/>
    <dgm:cxn modelId="{B526A7E7-40B4-4D10-8D3A-08D6CDF7388E}" type="presOf" srcId="{DBFC0E42-52C3-41AC-9D55-3ACB6CC85CB4}" destId="{E30DA2D8-C1F0-4BB3-8F56-836B6D54BAEA}" srcOrd="0" destOrd="0" presId="urn:microsoft.com/office/officeart/2005/8/layout/venn1"/>
    <dgm:cxn modelId="{B8845CB2-3E8D-4A7F-A4F4-E8C800FDDEF9}" type="presOf" srcId="{7D40F476-0546-4DC1-BB6A-4F8DD0F3633C}" destId="{780274D5-3C8B-4693-9DBA-38420241D3FC}" srcOrd="0" destOrd="0" presId="urn:microsoft.com/office/officeart/2005/8/layout/venn1"/>
    <dgm:cxn modelId="{B87BE833-172E-4B07-81A7-27E57E8CCA51}" type="presOf" srcId="{7D40F476-0546-4DC1-BB6A-4F8DD0F3633C}" destId="{13135B4C-4AC9-43E6-AF2F-D7E23FABF6CB}" srcOrd="1" destOrd="0" presId="urn:microsoft.com/office/officeart/2005/8/layout/venn1"/>
    <dgm:cxn modelId="{6539DB62-CB02-4C30-BA80-CE3CC19D1BF1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7E407E16-8E2F-4847-89F3-D8E6E27CD4AD}" type="presParOf" srcId="{0CCA2EBD-E007-40E2-BC0A-B9FC89413435}" destId="{780274D5-3C8B-4693-9DBA-38420241D3FC}" srcOrd="0" destOrd="0" presId="urn:microsoft.com/office/officeart/2005/8/layout/venn1"/>
    <dgm:cxn modelId="{2D13B3CB-CA92-4B95-962F-1E4755CFF5E6}" type="presParOf" srcId="{0CCA2EBD-E007-40E2-BC0A-B9FC89413435}" destId="{13135B4C-4AC9-43E6-AF2F-D7E23FABF6CB}" srcOrd="1" destOrd="0" presId="urn:microsoft.com/office/officeart/2005/8/layout/venn1"/>
    <dgm:cxn modelId="{274DE977-F614-4BE6-8C73-81E229722C9E}" type="presParOf" srcId="{0CCA2EBD-E007-40E2-BC0A-B9FC89413435}" destId="{E30DA2D8-C1F0-4BB3-8F56-836B6D54BAEA}" srcOrd="2" destOrd="0" presId="urn:microsoft.com/office/officeart/2005/8/layout/venn1"/>
    <dgm:cxn modelId="{F6F5CBF9-1080-427A-9E76-7AFD6B9D9C3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2C14604-46C1-4F0D-98FB-C70EA9F1591A}" type="presOf" srcId="{517D4731-E778-4229-ADC1-3054A5537D2B}" destId="{0CCA2EBD-E007-40E2-BC0A-B9FC8941343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6858000" cy="1861050"/>
        </a:xfrm>
        <a:prstGeom prst="rect">
          <a:avLst/>
        </a:prstGeom>
        <a:gradFill rotWithShape="1">
          <a:gsLst>
            <a:gs pos="0">
              <a:schemeClr val="accent5">
                <a:tint val="92000"/>
                <a:satMod val="170000"/>
              </a:schemeClr>
            </a:gs>
            <a:gs pos="15000">
              <a:schemeClr val="accent5">
                <a:tint val="92000"/>
                <a:shade val="99000"/>
                <a:satMod val="170000"/>
              </a:schemeClr>
            </a:gs>
            <a:gs pos="62000">
              <a:schemeClr val="accent5">
                <a:tint val="96000"/>
                <a:shade val="80000"/>
                <a:satMod val="170000"/>
              </a:schemeClr>
            </a:gs>
            <a:gs pos="97000">
              <a:schemeClr val="accent5">
                <a:tint val="98000"/>
                <a:shade val="63000"/>
                <a:satMod val="170000"/>
              </a:schemeClr>
            </a:gs>
            <a:gs pos="100000">
              <a:schemeClr val="accent5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2700">
          <a:bevelT w="25400" h="50800" prst="angle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Основа формирования бюджета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Первомайского сельского поселения Ремонтненского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района  на 2017 год и на плановый период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2018 и 2019 годов</a:t>
          </a:r>
          <a:endParaRPr lang="ru-RU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6858000" cy="1861050"/>
      </dsp:txXfrm>
    </dsp:sp>
    <dsp:sp modelId="{F5C3F7F1-CEA0-49C4-9AA0-D342FEFEA354}">
      <dsp:nvSpPr>
        <dsp:cNvPr id="0" name=""/>
        <dsp:cNvSpPr/>
      </dsp:nvSpPr>
      <dsp:spPr>
        <a:xfrm flipH="1" flipV="1">
          <a:off x="0" y="3774624"/>
          <a:ext cx="277238" cy="50572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flipH="1" flipV="1">
        <a:off x="0" y="3774624"/>
        <a:ext cx="277238" cy="50572"/>
      </dsp:txXfrm>
    </dsp:sp>
    <dsp:sp modelId="{D199E8B1-5D59-418E-ABCF-3EB4C2293C3B}">
      <dsp:nvSpPr>
        <dsp:cNvPr id="0" name=""/>
        <dsp:cNvSpPr/>
      </dsp:nvSpPr>
      <dsp:spPr>
        <a:xfrm>
          <a:off x="277469" y="1861050"/>
          <a:ext cx="4121542" cy="3908205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политики и основных направлениях налоговой политики Первомайского сельского поселения на 2017– 2019 годы (Постановление Администрации Первомайского сельского поселения от 10.11.2016 №6 )</a:t>
          </a:r>
          <a:endParaRPr lang="ru-RU" sz="1600" kern="1200" dirty="0">
            <a:solidFill>
              <a:srgbClr val="000000"/>
            </a:solidFill>
          </a:endParaRPr>
        </a:p>
      </dsp:txBody>
      <dsp:txXfrm>
        <a:off x="277469" y="1861050"/>
        <a:ext cx="4121542" cy="3908205"/>
      </dsp:txXfrm>
    </dsp:sp>
    <dsp:sp modelId="{FAE584BA-2169-4818-86D4-2DFBE33EDFFC}">
      <dsp:nvSpPr>
        <dsp:cNvPr id="0" name=""/>
        <dsp:cNvSpPr/>
      </dsp:nvSpPr>
      <dsp:spPr>
        <a:xfrm>
          <a:off x="4399011" y="1890635"/>
          <a:ext cx="2719089" cy="3908205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Первомайского сельского поселения на 2017 – 2019 годы (Постановление Администрации Первомайского сельского поселения от 03.06.2016      № 43)</a:t>
          </a:r>
          <a:endParaRPr lang="ru-RU" sz="16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99011" y="1890635"/>
        <a:ext cx="2719089" cy="3908205"/>
      </dsp:txXfrm>
    </dsp:sp>
    <dsp:sp modelId="{77B589DE-2A0B-4817-8666-D284E4CFE8A0}">
      <dsp:nvSpPr>
        <dsp:cNvPr id="0" name=""/>
        <dsp:cNvSpPr/>
      </dsp:nvSpPr>
      <dsp:spPr>
        <a:xfrm>
          <a:off x="7118101" y="1861050"/>
          <a:ext cx="2025667" cy="3908205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Муниципальные программы Первомайского сельского поселения</a:t>
          </a:r>
          <a:endParaRPr lang="ru-RU" sz="16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18101" y="1861050"/>
        <a:ext cx="2025667" cy="3908205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9144000" cy="434245"/>
        </a:xfrm>
        <a:prstGeom prst="rect">
          <a:avLst/>
        </a:prstGeom>
        <a:gradFill rotWithShape="1">
          <a:gsLst>
            <a:gs pos="0">
              <a:schemeClr val="accent5">
                <a:tint val="92000"/>
                <a:satMod val="170000"/>
              </a:schemeClr>
            </a:gs>
            <a:gs pos="15000">
              <a:schemeClr val="accent5">
                <a:tint val="92000"/>
                <a:shade val="99000"/>
                <a:satMod val="170000"/>
              </a:schemeClr>
            </a:gs>
            <a:gs pos="62000">
              <a:schemeClr val="accent5">
                <a:tint val="96000"/>
                <a:shade val="80000"/>
                <a:satMod val="170000"/>
              </a:schemeClr>
            </a:gs>
            <a:gs pos="97000">
              <a:schemeClr val="accent5">
                <a:tint val="98000"/>
                <a:shade val="63000"/>
                <a:satMod val="170000"/>
              </a:schemeClr>
            </a:gs>
            <a:gs pos="100000">
              <a:schemeClr val="accent5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2700">
          <a:bevelT w="25400" h="50800" prst="angle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13D3BC-465D-4CFD-A0BB-C34072652E00}">
      <dsp:nvSpPr>
        <dsp:cNvPr id="0" name=""/>
        <dsp:cNvSpPr/>
      </dsp:nvSpPr>
      <dsp:spPr>
        <a:xfrm rot="10800000">
          <a:off x="544818" y="2664"/>
          <a:ext cx="7554361" cy="811598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893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повышение эффективности и результативности имеющихся инструментов программно-целевого управления и </a:t>
          </a:r>
          <a:r>
            <a:rPr lang="ru-RU" sz="1500" kern="1200" dirty="0" err="1" smtClean="0"/>
            <a:t>бюджетирования</a:t>
          </a:r>
          <a:r>
            <a:rPr lang="ru-RU" sz="1500" kern="1200" dirty="0" smtClean="0"/>
            <a:t>    </a:t>
          </a:r>
          <a:endParaRPr lang="ru-RU" sz="1500" kern="1200" dirty="0"/>
        </a:p>
      </dsp:txBody>
      <dsp:txXfrm rot="10800000">
        <a:off x="544818" y="2664"/>
        <a:ext cx="7554361" cy="811598"/>
      </dsp:txXfrm>
    </dsp:sp>
    <dsp:sp modelId="{2B79CA85-6D6A-427B-AD39-BAEF62268A2B}">
      <dsp:nvSpPr>
        <dsp:cNvPr id="0" name=""/>
        <dsp:cNvSpPr/>
      </dsp:nvSpPr>
      <dsp:spPr>
        <a:xfrm>
          <a:off x="214312" y="31735"/>
          <a:ext cx="811598" cy="811598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tint val="5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tint val="5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tint val="5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76CE208-44E7-442F-BD4F-070AD4133118}">
      <dsp:nvSpPr>
        <dsp:cNvPr id="0" name=""/>
        <dsp:cNvSpPr/>
      </dsp:nvSpPr>
      <dsp:spPr>
        <a:xfrm rot="10800000">
          <a:off x="571490" y="1056531"/>
          <a:ext cx="7501017" cy="811598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893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создание условий для повышения качества предоставления муниципальных услуг </a:t>
          </a:r>
          <a:endParaRPr lang="ru-RU" sz="1500" kern="1200" dirty="0"/>
        </a:p>
      </dsp:txBody>
      <dsp:txXfrm rot="10800000">
        <a:off x="571490" y="1056531"/>
        <a:ext cx="7501017" cy="811598"/>
      </dsp:txXfrm>
    </dsp:sp>
    <dsp:sp modelId="{2B99C788-53C3-4EB7-8DFC-068D0CFFB00C}">
      <dsp:nvSpPr>
        <dsp:cNvPr id="0" name=""/>
        <dsp:cNvSpPr/>
      </dsp:nvSpPr>
      <dsp:spPr>
        <a:xfrm>
          <a:off x="214312" y="1031866"/>
          <a:ext cx="811598" cy="811598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-762182"/>
                <a:satOff val="9731"/>
                <a:lumOff val="1472"/>
                <a:alphaOff val="0"/>
                <a:tint val="92000"/>
                <a:satMod val="170000"/>
              </a:schemeClr>
            </a:gs>
            <a:gs pos="15000">
              <a:schemeClr val="accent4">
                <a:tint val="50000"/>
                <a:hueOff val="-762182"/>
                <a:satOff val="9731"/>
                <a:lumOff val="1472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tint val="50000"/>
                <a:hueOff val="-762182"/>
                <a:satOff val="9731"/>
                <a:lumOff val="1472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tint val="50000"/>
                <a:hueOff val="-762182"/>
                <a:satOff val="9731"/>
                <a:lumOff val="1472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tint val="50000"/>
                <a:hueOff val="-762182"/>
                <a:satOff val="9731"/>
                <a:lumOff val="1472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C00DF32-B2A0-4FA1-B60B-FF64E9421FF6}">
      <dsp:nvSpPr>
        <dsp:cNvPr id="0" name=""/>
        <dsp:cNvSpPr/>
      </dsp:nvSpPr>
      <dsp:spPr>
        <a:xfrm rot="10800000">
          <a:off x="571490" y="2110398"/>
          <a:ext cx="7501017" cy="811598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893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повышение эффективности процедур проведения муниципальных закупок </a:t>
          </a:r>
          <a:endParaRPr lang="ru-RU" sz="1500" kern="1200" dirty="0"/>
        </a:p>
      </dsp:txBody>
      <dsp:txXfrm rot="10800000">
        <a:off x="571490" y="2110398"/>
        <a:ext cx="7501017" cy="811598"/>
      </dsp:txXfrm>
    </dsp:sp>
    <dsp:sp modelId="{7B5256B4-BDF1-4EBD-B207-A336F142F737}">
      <dsp:nvSpPr>
        <dsp:cNvPr id="0" name=""/>
        <dsp:cNvSpPr/>
      </dsp:nvSpPr>
      <dsp:spPr>
        <a:xfrm>
          <a:off x="214312" y="2103435"/>
          <a:ext cx="811598" cy="811598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-1524363"/>
                <a:satOff val="19462"/>
                <a:lumOff val="2944"/>
                <a:alphaOff val="0"/>
                <a:tint val="92000"/>
                <a:satMod val="170000"/>
              </a:schemeClr>
            </a:gs>
            <a:gs pos="15000">
              <a:schemeClr val="accent4">
                <a:tint val="50000"/>
                <a:hueOff val="-1524363"/>
                <a:satOff val="19462"/>
                <a:lumOff val="2944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tint val="50000"/>
                <a:hueOff val="-1524363"/>
                <a:satOff val="19462"/>
                <a:lumOff val="2944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tint val="50000"/>
                <a:hueOff val="-1524363"/>
                <a:satOff val="19462"/>
                <a:lumOff val="2944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tint val="50000"/>
                <a:hueOff val="-1524363"/>
                <a:satOff val="19462"/>
                <a:lumOff val="2944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7580B58-6E28-45C5-A0BD-742635DF2090}">
      <dsp:nvSpPr>
        <dsp:cNvPr id="0" name=""/>
        <dsp:cNvSpPr/>
      </dsp:nvSpPr>
      <dsp:spPr>
        <a:xfrm rot="10800000">
          <a:off x="571490" y="3164265"/>
          <a:ext cx="7501017" cy="811598"/>
        </a:xfrm>
        <a:prstGeom prst="homePlat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893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сферы</a:t>
          </a:r>
          <a:endParaRPr lang="ru-RU" sz="1500" kern="1200" dirty="0"/>
        </a:p>
      </dsp:txBody>
      <dsp:txXfrm rot="10800000">
        <a:off x="571490" y="3164265"/>
        <a:ext cx="7501017" cy="811598"/>
      </dsp:txXfrm>
    </dsp:sp>
    <dsp:sp modelId="{C10FE643-3174-4764-89C0-056052F62DF0}">
      <dsp:nvSpPr>
        <dsp:cNvPr id="0" name=""/>
        <dsp:cNvSpPr/>
      </dsp:nvSpPr>
      <dsp:spPr>
        <a:xfrm>
          <a:off x="214312" y="3175011"/>
          <a:ext cx="811598" cy="811598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-2286545"/>
                <a:satOff val="29193"/>
                <a:lumOff val="4415"/>
                <a:alphaOff val="0"/>
                <a:tint val="92000"/>
                <a:satMod val="170000"/>
              </a:schemeClr>
            </a:gs>
            <a:gs pos="15000">
              <a:schemeClr val="accent4">
                <a:tint val="50000"/>
                <a:hueOff val="-2286545"/>
                <a:satOff val="29193"/>
                <a:lumOff val="4415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tint val="50000"/>
                <a:hueOff val="-2286545"/>
                <a:satOff val="29193"/>
                <a:lumOff val="4415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tint val="50000"/>
                <a:hueOff val="-2286545"/>
                <a:satOff val="29193"/>
                <a:lumOff val="441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tint val="50000"/>
                <a:hueOff val="-2286545"/>
                <a:satOff val="29193"/>
                <a:lumOff val="441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EFC1D70-B1FA-4542-AD5A-7E6D36F6BC7D}">
      <dsp:nvSpPr>
        <dsp:cNvPr id="0" name=""/>
        <dsp:cNvSpPr/>
      </dsp:nvSpPr>
      <dsp:spPr>
        <a:xfrm rot="10800000">
          <a:off x="571490" y="4218132"/>
          <a:ext cx="7501017" cy="811598"/>
        </a:xfrm>
        <a:prstGeom prst="homePlate">
          <a:avLst/>
        </a:prstGeom>
        <a:solidFill>
          <a:schemeClr val="accent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893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обеспечение открытости бюджетного процесса перед гражданами</a:t>
          </a:r>
          <a:endParaRPr lang="ru-RU" sz="1500" kern="1200" dirty="0"/>
        </a:p>
      </dsp:txBody>
      <dsp:txXfrm rot="10800000">
        <a:off x="571490" y="4218132"/>
        <a:ext cx="7501017" cy="811598"/>
      </dsp:txXfrm>
    </dsp:sp>
    <dsp:sp modelId="{C6F9003F-047D-469B-BCBB-1A841DE8EDB2}">
      <dsp:nvSpPr>
        <dsp:cNvPr id="0" name=""/>
        <dsp:cNvSpPr/>
      </dsp:nvSpPr>
      <dsp:spPr>
        <a:xfrm>
          <a:off x="214312" y="4175142"/>
          <a:ext cx="811598" cy="811598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-3048726"/>
                <a:satOff val="38924"/>
                <a:lumOff val="5887"/>
                <a:alphaOff val="0"/>
                <a:tint val="92000"/>
                <a:satMod val="170000"/>
              </a:schemeClr>
            </a:gs>
            <a:gs pos="15000">
              <a:schemeClr val="accent4">
                <a:tint val="50000"/>
                <a:hueOff val="-3048726"/>
                <a:satOff val="38924"/>
                <a:lumOff val="5887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tint val="50000"/>
                <a:hueOff val="-3048726"/>
                <a:satOff val="38924"/>
                <a:lumOff val="5887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tint val="50000"/>
                <a:hueOff val="-3048726"/>
                <a:satOff val="38924"/>
                <a:lumOff val="5887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tint val="50000"/>
                <a:hueOff val="-3048726"/>
                <a:satOff val="38924"/>
                <a:lumOff val="5887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CDE1B4-8395-48EA-BA98-6EE7E8DD2F19}">
      <dsp:nvSpPr>
        <dsp:cNvPr id="0" name=""/>
        <dsp:cNvSpPr/>
      </dsp:nvSpPr>
      <dsp:spPr>
        <a:xfrm>
          <a:off x="142433" y="1426"/>
          <a:ext cx="3844466" cy="230667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Темп роста производства в Первомайском сельском поселении в 2016 году к 2015 году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103,0%</a:t>
          </a:r>
          <a:endParaRPr lang="ru-RU" sz="2300" b="1" kern="1200" dirty="0"/>
        </a:p>
      </dsp:txBody>
      <dsp:txXfrm>
        <a:off x="142433" y="1426"/>
        <a:ext cx="3844466" cy="2306679"/>
      </dsp:txXfrm>
    </dsp:sp>
    <dsp:sp modelId="{9717DDD8-2DC3-4FAB-A24E-09AA297F83F0}">
      <dsp:nvSpPr>
        <dsp:cNvPr id="0" name=""/>
        <dsp:cNvSpPr/>
      </dsp:nvSpPr>
      <dsp:spPr>
        <a:xfrm>
          <a:off x="4371346" y="1426"/>
          <a:ext cx="3844466" cy="2306679"/>
        </a:xfrm>
        <a:prstGeom prst="rect">
          <a:avLst/>
        </a:prstGeom>
        <a:solidFill>
          <a:srgbClr val="0000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Объем продукции сельского хозяйства в 2016 году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105900,0 тыс. рублей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105,9%</a:t>
          </a:r>
          <a:endParaRPr lang="ru-RU" sz="2300" b="1" kern="1200" dirty="0"/>
        </a:p>
      </dsp:txBody>
      <dsp:txXfrm>
        <a:off x="4371346" y="1426"/>
        <a:ext cx="3844466" cy="2306679"/>
      </dsp:txXfrm>
    </dsp:sp>
    <dsp:sp modelId="{120463BA-4C8F-461B-A36F-B978313D8AFC}">
      <dsp:nvSpPr>
        <dsp:cNvPr id="0" name=""/>
        <dsp:cNvSpPr/>
      </dsp:nvSpPr>
      <dsp:spPr>
        <a:xfrm>
          <a:off x="142433" y="2692553"/>
          <a:ext cx="3844466" cy="2306679"/>
        </a:xfrm>
        <a:prstGeom prst="rect">
          <a:avLst/>
        </a:prstGeom>
        <a:solidFill>
          <a:srgbClr val="00CC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Инвестиции в основной капитал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106,0%</a:t>
          </a:r>
          <a:endParaRPr lang="ru-RU" sz="2300" b="1" kern="1200" dirty="0"/>
        </a:p>
      </dsp:txBody>
      <dsp:txXfrm>
        <a:off x="142433" y="2692553"/>
        <a:ext cx="3844466" cy="2306679"/>
      </dsp:txXfrm>
    </dsp:sp>
    <dsp:sp modelId="{7CE1A9A1-E6C9-4C93-B15F-2888981BB631}">
      <dsp:nvSpPr>
        <dsp:cNvPr id="0" name=""/>
        <dsp:cNvSpPr/>
      </dsp:nvSpPr>
      <dsp:spPr>
        <a:xfrm>
          <a:off x="4357736" y="2693980"/>
          <a:ext cx="3844466" cy="2306679"/>
        </a:xfrm>
        <a:prstGeom prst="rect">
          <a:avLst/>
        </a:prstGeom>
        <a:solidFill>
          <a:srgbClr val="CC00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Среднемесячная начисленная заработная плата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14 124,16 рублей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105,74%</a:t>
          </a:r>
          <a:endParaRPr lang="ru-RU" sz="2300" b="1" kern="1200" dirty="0"/>
        </a:p>
      </dsp:txBody>
      <dsp:txXfrm>
        <a:off x="4357736" y="2693980"/>
        <a:ext cx="3844466" cy="230667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6A9C76-00C0-452E-965A-AFAA90885083}">
      <dsp:nvSpPr>
        <dsp:cNvPr id="0" name=""/>
        <dsp:cNvSpPr/>
      </dsp:nvSpPr>
      <dsp:spPr>
        <a:xfrm rot="16200000">
          <a:off x="785818" y="-785818"/>
          <a:ext cx="2750363" cy="4321999"/>
        </a:xfrm>
        <a:prstGeom prst="round1Rect">
          <a:avLst/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Поддержка отраслей экономики в целях решения приоритетных задач социально-экономического развития Первомайского сельского поселения</a:t>
          </a:r>
          <a:endParaRPr lang="ru-RU" sz="2000" b="1" kern="1200" dirty="0">
            <a:solidFill>
              <a:srgbClr val="FFFF00"/>
            </a:solidFill>
          </a:endParaRPr>
        </a:p>
      </dsp:txBody>
      <dsp:txXfrm rot="16200000">
        <a:off x="1129613" y="-1129613"/>
        <a:ext cx="2062772" cy="4321999"/>
      </dsp:txXfrm>
    </dsp:sp>
    <dsp:sp modelId="{7ACAA632-A4FF-423D-BEAB-CBFBA8E80DD1}">
      <dsp:nvSpPr>
        <dsp:cNvPr id="0" name=""/>
        <dsp:cNvSpPr/>
      </dsp:nvSpPr>
      <dsp:spPr>
        <a:xfrm>
          <a:off x="4321999" y="0"/>
          <a:ext cx="4321999" cy="2750363"/>
        </a:xfrm>
        <a:prstGeom prst="round1Rect">
          <a:avLst/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Реализация Указов Президента от 7 мая 2012 года, от 1 июня 2012 № 761, от 28 декабря 2012 № 1688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4321999" y="0"/>
        <a:ext cx="4321999" cy="2062772"/>
      </dsp:txXfrm>
    </dsp:sp>
    <dsp:sp modelId="{EDCB20EF-DBF5-4323-BF8C-B7529AFD7F95}">
      <dsp:nvSpPr>
        <dsp:cNvPr id="0" name=""/>
        <dsp:cNvSpPr/>
      </dsp:nvSpPr>
      <dsp:spPr>
        <a:xfrm rot="10800000">
          <a:off x="0" y="2715790"/>
          <a:ext cx="4321999" cy="2750363"/>
        </a:xfrm>
        <a:prstGeom prst="round1Rect">
          <a:avLst/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Обеспечение первоочередных социально-значимых расходов</a:t>
          </a:r>
          <a:endParaRPr lang="ru-RU" sz="2000" b="1" kern="1200" dirty="0">
            <a:solidFill>
              <a:srgbClr val="FFFF00"/>
            </a:solidFill>
          </a:endParaRPr>
        </a:p>
      </dsp:txBody>
      <dsp:txXfrm rot="10800000">
        <a:off x="0" y="3403381"/>
        <a:ext cx="4321999" cy="2062772"/>
      </dsp:txXfrm>
    </dsp:sp>
    <dsp:sp modelId="{296BBC42-E023-4F58-A3B7-592562080E67}">
      <dsp:nvSpPr>
        <dsp:cNvPr id="0" name=""/>
        <dsp:cNvSpPr/>
      </dsp:nvSpPr>
      <dsp:spPr>
        <a:xfrm rot="5400000">
          <a:off x="5107817" y="1964545"/>
          <a:ext cx="2750363" cy="4321999"/>
        </a:xfrm>
        <a:prstGeom prst="round1Rect">
          <a:avLst/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Обеспечение расходов по принятым обязательствам, эффективное использование бюджетных средств</a:t>
          </a:r>
          <a:endParaRPr lang="ru-RU" sz="2000" b="1" kern="1200" dirty="0">
            <a:solidFill>
              <a:srgbClr val="FFFF00"/>
            </a:solidFill>
          </a:endParaRPr>
        </a:p>
      </dsp:txBody>
      <dsp:txXfrm rot="5400000">
        <a:off x="5451612" y="2308340"/>
        <a:ext cx="2062772" cy="4321999"/>
      </dsp:txXfrm>
    </dsp:sp>
    <dsp:sp modelId="{0D387600-2890-4BFC-93B0-8D012F7B46A9}">
      <dsp:nvSpPr>
        <dsp:cNvPr id="0" name=""/>
        <dsp:cNvSpPr/>
      </dsp:nvSpPr>
      <dsp:spPr>
        <a:xfrm>
          <a:off x="3062144" y="2067709"/>
          <a:ext cx="2593199" cy="1375181"/>
        </a:xfrm>
        <a:prstGeom prst="roundRect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FFFF00"/>
              </a:solidFill>
            </a:rPr>
            <a:t>Приоритизация</a:t>
          </a:r>
          <a:r>
            <a:rPr lang="ru-RU" sz="1600" b="1" kern="1200" dirty="0" smtClean="0">
              <a:solidFill>
                <a:srgbClr val="FFFF00"/>
              </a:solidFill>
            </a:rPr>
            <a:t> расходов бюджета Первомайского сельского поселения Ремонтненского района</a:t>
          </a:r>
          <a:endParaRPr lang="ru-RU" sz="1600" b="1" kern="1200" dirty="0">
            <a:solidFill>
              <a:srgbClr val="FFFF00"/>
            </a:solidFill>
          </a:endParaRPr>
        </a:p>
      </dsp:txBody>
      <dsp:txXfrm>
        <a:off x="3062144" y="2067709"/>
        <a:ext cx="2593199" cy="13751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672531-8C33-499F-A8B8-1F76FA72B8E1}">
      <dsp:nvSpPr>
        <dsp:cNvPr id="0" name=""/>
        <dsp:cNvSpPr/>
      </dsp:nvSpPr>
      <dsp:spPr>
        <a:xfrm>
          <a:off x="2483775" y="2664297"/>
          <a:ext cx="4567746" cy="2617693"/>
        </a:xfrm>
        <a:prstGeom prst="ellipse">
          <a:avLst/>
        </a:prstGeom>
        <a:gradFill rotWithShape="1">
          <a:gsLst>
            <a:gs pos="0">
              <a:schemeClr val="accent5">
                <a:tint val="92000"/>
                <a:satMod val="170000"/>
              </a:schemeClr>
            </a:gs>
            <a:gs pos="15000">
              <a:schemeClr val="accent5">
                <a:tint val="92000"/>
                <a:shade val="99000"/>
                <a:satMod val="170000"/>
              </a:schemeClr>
            </a:gs>
            <a:gs pos="62000">
              <a:schemeClr val="accent5">
                <a:tint val="96000"/>
                <a:shade val="80000"/>
                <a:satMod val="170000"/>
              </a:schemeClr>
            </a:gs>
            <a:gs pos="97000">
              <a:schemeClr val="accent5">
                <a:tint val="98000"/>
                <a:shade val="63000"/>
                <a:satMod val="170000"/>
              </a:schemeClr>
            </a:gs>
            <a:gs pos="100000">
              <a:schemeClr val="accent5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2700">
          <a:bevelT w="25400" h="50800" prst="angle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effectLst/>
              <a:latin typeface="Times New Roman" pitchFamily="18" charset="0"/>
              <a:cs typeface="Times New Roman" pitchFamily="18" charset="0"/>
            </a:rPr>
            <a:t>6 860,9 </a:t>
          </a:r>
          <a:r>
            <a:rPr lang="ru-RU" sz="28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8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483775" y="2664297"/>
        <a:ext cx="4567746" cy="2617693"/>
      </dsp:txXfrm>
    </dsp:sp>
    <dsp:sp modelId="{2CB797D3-131D-4B40-8D1C-3C0BCCD4E26A}">
      <dsp:nvSpPr>
        <dsp:cNvPr id="0" name=""/>
        <dsp:cNvSpPr/>
      </dsp:nvSpPr>
      <dsp:spPr>
        <a:xfrm rot="10367109">
          <a:off x="2397725" y="4247313"/>
          <a:ext cx="140368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140368" y="169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367109">
        <a:off x="2464400" y="4260765"/>
        <a:ext cx="7018" cy="7018"/>
      </dsp:txXfrm>
    </dsp:sp>
    <dsp:sp modelId="{9F81A141-1B04-4A03-B238-37F7A90993F2}">
      <dsp:nvSpPr>
        <dsp:cNvPr id="0" name=""/>
        <dsp:cNvSpPr/>
      </dsp:nvSpPr>
      <dsp:spPr>
        <a:xfrm>
          <a:off x="0" y="3367744"/>
          <a:ext cx="2410661" cy="211272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Образование </a:t>
          </a:r>
          <a:endParaRPr lang="ru-RU" sz="1200" kern="1200" dirty="0" smtClean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10,0 </a:t>
          </a: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0,15%</a:t>
          </a:r>
          <a:endParaRPr lang="ru-RU" sz="1200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3367744"/>
        <a:ext cx="2410661" cy="2112728"/>
      </dsp:txXfrm>
    </dsp:sp>
    <dsp:sp modelId="{D23AFAD6-9784-476C-B26A-F6CCAEF2A753}">
      <dsp:nvSpPr>
        <dsp:cNvPr id="0" name=""/>
        <dsp:cNvSpPr/>
      </dsp:nvSpPr>
      <dsp:spPr>
        <a:xfrm rot="16481788">
          <a:off x="4767942" y="2532510"/>
          <a:ext cx="233331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233331" y="169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6481788">
        <a:off x="4878774" y="2543638"/>
        <a:ext cx="11666" cy="11666"/>
      </dsp:txXfrm>
    </dsp:sp>
    <dsp:sp modelId="{30E7B6AA-B589-42F5-B263-2F67E7BFE06E}">
      <dsp:nvSpPr>
        <dsp:cNvPr id="0" name=""/>
        <dsp:cNvSpPr/>
      </dsp:nvSpPr>
      <dsp:spPr>
        <a:xfrm>
          <a:off x="3995937" y="360045"/>
          <a:ext cx="1966441" cy="207703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Резервный фонд Администрации Первомайского сельского поселения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20,0 </a:t>
          </a: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  </a:t>
          </a:r>
          <a:endParaRPr lang="ru-RU" sz="1200" kern="1200" dirty="0" smtClean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0,29%</a:t>
          </a:r>
          <a:endParaRPr lang="ru-RU" sz="1200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995937" y="360045"/>
        <a:ext cx="1966441" cy="2077039"/>
      </dsp:txXfrm>
    </dsp:sp>
    <dsp:sp modelId="{1BB1C879-ADD1-46CE-9D67-364F5ECE1CD3}">
      <dsp:nvSpPr>
        <dsp:cNvPr id="0" name=""/>
        <dsp:cNvSpPr/>
      </dsp:nvSpPr>
      <dsp:spPr>
        <a:xfrm rot="19173967">
          <a:off x="5966795" y="2665259"/>
          <a:ext cx="631732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631732" y="169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9173967">
        <a:off x="6266868" y="2666427"/>
        <a:ext cx="31586" cy="31586"/>
      </dsp:txXfrm>
    </dsp:sp>
    <dsp:sp modelId="{5A8679B6-7689-4D75-A7A5-C24CDE107484}">
      <dsp:nvSpPr>
        <dsp:cNvPr id="0" name=""/>
        <dsp:cNvSpPr/>
      </dsp:nvSpPr>
      <dsp:spPr>
        <a:xfrm>
          <a:off x="6293611" y="662990"/>
          <a:ext cx="2096047" cy="223378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Целевые мероприятия и иные расходы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564,8 </a:t>
          </a: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8,23%</a:t>
          </a:r>
          <a:endParaRPr lang="ru-RU" sz="1200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293611" y="662990"/>
        <a:ext cx="2096047" cy="2233786"/>
      </dsp:txXfrm>
    </dsp:sp>
    <dsp:sp modelId="{A5A442AC-CDA8-474B-92EE-3D632F0EC957}">
      <dsp:nvSpPr>
        <dsp:cNvPr id="0" name=""/>
        <dsp:cNvSpPr/>
      </dsp:nvSpPr>
      <dsp:spPr>
        <a:xfrm rot="11023295">
          <a:off x="7033539" y="4103680"/>
          <a:ext cx="3416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3416" y="169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1023295">
        <a:off x="7035161" y="4120556"/>
        <a:ext cx="170" cy="170"/>
      </dsp:txXfrm>
    </dsp:sp>
    <dsp:sp modelId="{D418F6EB-147F-4047-B751-E8166DE58772}">
      <dsp:nvSpPr>
        <dsp:cNvPr id="0" name=""/>
        <dsp:cNvSpPr/>
      </dsp:nvSpPr>
      <dsp:spPr>
        <a:xfrm>
          <a:off x="7031340" y="3126649"/>
          <a:ext cx="2112659" cy="212489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   </a:t>
          </a: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              4 092,6 </a:t>
          </a: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59,7%</a:t>
          </a:r>
          <a:endParaRPr lang="ru-RU" sz="1200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031340" y="3126649"/>
        <a:ext cx="2112659" cy="2124894"/>
      </dsp:txXfrm>
    </dsp:sp>
    <dsp:sp modelId="{38A04AD7-3C30-42FD-9169-981E636C19E5}">
      <dsp:nvSpPr>
        <dsp:cNvPr id="0" name=""/>
        <dsp:cNvSpPr/>
      </dsp:nvSpPr>
      <dsp:spPr>
        <a:xfrm rot="13014017">
          <a:off x="2614424" y="2659696"/>
          <a:ext cx="852968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852968" y="169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3014017">
        <a:off x="3019584" y="2655333"/>
        <a:ext cx="42648" cy="42648"/>
      </dsp:txXfrm>
    </dsp:sp>
    <dsp:sp modelId="{21AB2C71-7445-44F1-88DA-8920B87614F7}">
      <dsp:nvSpPr>
        <dsp:cNvPr id="0" name=""/>
        <dsp:cNvSpPr/>
      </dsp:nvSpPr>
      <dsp:spPr>
        <a:xfrm>
          <a:off x="675819" y="593543"/>
          <a:ext cx="2240507" cy="229690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Содержание </a:t>
          </a: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 бюджетных учреждений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   2 173,5 </a:t>
          </a: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31,7 </a:t>
          </a: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%</a:t>
          </a:r>
          <a:endParaRPr lang="ru-RU" sz="1200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75819" y="593543"/>
        <a:ext cx="2240507" cy="229690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67DC0E-96A8-4E72-810A-0B427F50BC69}">
      <dsp:nvSpPr>
        <dsp:cNvPr id="0" name=""/>
        <dsp:cNvSpPr/>
      </dsp:nvSpPr>
      <dsp:spPr>
        <a:xfrm>
          <a:off x="277950" y="250566"/>
          <a:ext cx="7941043" cy="5294028"/>
        </a:xfrm>
        <a:prstGeom prst="ellipse">
          <a:avLst/>
        </a:prstGeom>
        <a:noFill/>
        <a:ln w="4762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6 745,2</a:t>
          </a:r>
          <a:endParaRPr lang="ru-RU" sz="32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7950" y="250566"/>
        <a:ext cx="7941043" cy="5294028"/>
      </dsp:txXfrm>
    </dsp:sp>
    <dsp:sp modelId="{4EF57961-3853-4D5F-B10E-33AFA07F4623}">
      <dsp:nvSpPr>
        <dsp:cNvPr id="0" name=""/>
        <dsp:cNvSpPr/>
      </dsp:nvSpPr>
      <dsp:spPr>
        <a:xfrm rot="6730481">
          <a:off x="4389792" y="935376"/>
          <a:ext cx="1306478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1306478" y="1273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730481">
        <a:off x="5010370" y="915445"/>
        <a:ext cx="65323" cy="65323"/>
      </dsp:txXfrm>
    </dsp:sp>
    <dsp:sp modelId="{C46B9E31-8C1B-47BC-B976-41FAF66CB63A}">
      <dsp:nvSpPr>
        <dsp:cNvPr id="0" name=""/>
        <dsp:cNvSpPr/>
      </dsp:nvSpPr>
      <dsp:spPr>
        <a:xfrm>
          <a:off x="4025276" y="183692"/>
          <a:ext cx="2090578" cy="139372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Социальная поддержка граждан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(54,5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–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0,81%)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25276" y="183692"/>
        <a:ext cx="2090578" cy="1393722"/>
      </dsp:txXfrm>
    </dsp:sp>
    <dsp:sp modelId="{9FE2188A-9592-4766-ADC3-DE371B2C770C}">
      <dsp:nvSpPr>
        <dsp:cNvPr id="0" name=""/>
        <dsp:cNvSpPr/>
      </dsp:nvSpPr>
      <dsp:spPr>
        <a:xfrm rot="9251585">
          <a:off x="5990196" y="1667941"/>
          <a:ext cx="1549586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1549586" y="1273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251585">
        <a:off x="6726250" y="1641933"/>
        <a:ext cx="77479" cy="77479"/>
      </dsp:txXfrm>
    </dsp:sp>
    <dsp:sp modelId="{4C9F2305-4C70-43EB-B1C1-D975A4DEBD40}">
      <dsp:nvSpPr>
        <dsp:cNvPr id="0" name=""/>
        <dsp:cNvSpPr/>
      </dsp:nvSpPr>
      <dsp:spPr>
        <a:xfrm>
          <a:off x="5760650" y="864095"/>
          <a:ext cx="2503818" cy="139372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культуры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(2 173,5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–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32,2%)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0650" y="864095"/>
        <a:ext cx="2503818" cy="1393722"/>
      </dsp:txXfrm>
    </dsp:sp>
    <dsp:sp modelId="{1CD93BAB-88BE-4472-9287-CF52364267C1}">
      <dsp:nvSpPr>
        <dsp:cNvPr id="0" name=""/>
        <dsp:cNvSpPr/>
      </dsp:nvSpPr>
      <dsp:spPr>
        <a:xfrm rot="10593077">
          <a:off x="6267188" y="2704813"/>
          <a:ext cx="1937435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1937435" y="1273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593077">
        <a:off x="7187470" y="2669109"/>
        <a:ext cx="96871" cy="96871"/>
      </dsp:txXfrm>
    </dsp:sp>
    <dsp:sp modelId="{7F886C98-32B5-44E0-9E87-86D2B82F5809}">
      <dsp:nvSpPr>
        <dsp:cNvPr id="0" name=""/>
        <dsp:cNvSpPr/>
      </dsp:nvSpPr>
      <dsp:spPr>
        <a:xfrm>
          <a:off x="6264698" y="2016219"/>
          <a:ext cx="2090578" cy="139372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ФК и спорта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(35,0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–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0,52%)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64698" y="2016219"/>
        <a:ext cx="2090578" cy="1393722"/>
      </dsp:txXfrm>
    </dsp:sp>
    <dsp:sp modelId="{31260E50-E309-4E1E-BB42-E8589CCEEE2A}">
      <dsp:nvSpPr>
        <dsp:cNvPr id="0" name=""/>
        <dsp:cNvSpPr/>
      </dsp:nvSpPr>
      <dsp:spPr>
        <a:xfrm rot="12575007">
          <a:off x="5070260" y="4019748"/>
          <a:ext cx="2354682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2354682" y="12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2575007">
        <a:off x="6188734" y="3973613"/>
        <a:ext cx="117734" cy="117734"/>
      </dsp:txXfrm>
    </dsp:sp>
    <dsp:sp modelId="{93B39564-2E5E-475E-857E-9903E5B1A255}">
      <dsp:nvSpPr>
        <dsp:cNvPr id="0" name=""/>
        <dsp:cNvSpPr/>
      </dsp:nvSpPr>
      <dsp:spPr>
        <a:xfrm>
          <a:off x="4756279" y="3240359"/>
          <a:ext cx="2948575" cy="1564901"/>
        </a:xfrm>
        <a:prstGeom prst="ellipse">
          <a:avLst/>
        </a:prstGeom>
        <a:solidFill>
          <a:srgbClr val="00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Обеспечение общественного порядка (5,0 тыс.рублей – 0,07%)</a:t>
          </a:r>
          <a:endParaRPr lang="ru-RU" sz="1600" kern="1200" dirty="0"/>
        </a:p>
      </dsp:txBody>
      <dsp:txXfrm>
        <a:off x="4756279" y="3240359"/>
        <a:ext cx="2948575" cy="1564901"/>
      </dsp:txXfrm>
    </dsp:sp>
    <dsp:sp modelId="{9AB679F3-C5F3-4338-8FBB-C6C1A10A2697}">
      <dsp:nvSpPr>
        <dsp:cNvPr id="0" name=""/>
        <dsp:cNvSpPr/>
      </dsp:nvSpPr>
      <dsp:spPr>
        <a:xfrm rot="15986650">
          <a:off x="3839485" y="4990783"/>
          <a:ext cx="1079701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1079701" y="12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5986650">
        <a:off x="4352343" y="4976522"/>
        <a:ext cx="53985" cy="53985"/>
      </dsp:txXfrm>
    </dsp:sp>
    <dsp:sp modelId="{902959CF-4697-4DFE-9FA9-9267700DF52B}">
      <dsp:nvSpPr>
        <dsp:cNvPr id="0" name=""/>
        <dsp:cNvSpPr/>
      </dsp:nvSpPr>
      <dsp:spPr>
        <a:xfrm>
          <a:off x="2952329" y="4464499"/>
          <a:ext cx="2861718" cy="1202013"/>
        </a:xfrm>
        <a:prstGeom prst="ellipse">
          <a:avLst/>
        </a:prstGeom>
        <a:solidFill>
          <a:srgbClr val="00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Охрана окружающей среды (15,0 тыс.рублей – 0,22%)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9" y="4464499"/>
        <a:ext cx="2861718" cy="1202013"/>
      </dsp:txXfrm>
    </dsp:sp>
    <dsp:sp modelId="{CD50A7A2-E5DB-4325-84DF-38D65B00F131}">
      <dsp:nvSpPr>
        <dsp:cNvPr id="0" name=""/>
        <dsp:cNvSpPr/>
      </dsp:nvSpPr>
      <dsp:spPr>
        <a:xfrm rot="208777">
          <a:off x="291701" y="2732039"/>
          <a:ext cx="2887352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2887352" y="1273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08777">
        <a:off x="1663194" y="2672587"/>
        <a:ext cx="144367" cy="144367"/>
      </dsp:txXfrm>
    </dsp:sp>
    <dsp:sp modelId="{F5154955-B90E-4F02-9517-71CF26EFDC69}">
      <dsp:nvSpPr>
        <dsp:cNvPr id="0" name=""/>
        <dsp:cNvSpPr/>
      </dsp:nvSpPr>
      <dsp:spPr>
        <a:xfrm>
          <a:off x="194584" y="1975427"/>
          <a:ext cx="2992232" cy="153325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Защита населения от чрезвычайных ситуаций (3,0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тыс.рублей –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0,04%)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4584" y="1975427"/>
        <a:ext cx="2992232" cy="1533252"/>
      </dsp:txXfrm>
    </dsp:sp>
    <dsp:sp modelId="{142098A8-4661-4232-AE67-B1B290F0C00C}">
      <dsp:nvSpPr>
        <dsp:cNvPr id="0" name=""/>
        <dsp:cNvSpPr/>
      </dsp:nvSpPr>
      <dsp:spPr>
        <a:xfrm rot="19811101">
          <a:off x="1084175" y="4034557"/>
          <a:ext cx="2316017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2316017" y="1273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9811101">
        <a:off x="2184283" y="3989389"/>
        <a:ext cx="115800" cy="115800"/>
      </dsp:txXfrm>
    </dsp:sp>
    <dsp:sp modelId="{3299F391-6914-4E80-8200-C9B5C6EF3CA1}">
      <dsp:nvSpPr>
        <dsp:cNvPr id="0" name=""/>
        <dsp:cNvSpPr/>
      </dsp:nvSpPr>
      <dsp:spPr>
        <a:xfrm>
          <a:off x="648067" y="3240359"/>
          <a:ext cx="3076746" cy="1677746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политика.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(7,0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–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0,10%)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8067" y="3240359"/>
        <a:ext cx="3076746" cy="1677746"/>
      </dsp:txXfrm>
    </dsp:sp>
    <dsp:sp modelId="{D61DF1F8-FC21-408C-94F2-F835BF623C63}">
      <dsp:nvSpPr>
        <dsp:cNvPr id="0" name=""/>
        <dsp:cNvSpPr/>
      </dsp:nvSpPr>
      <dsp:spPr>
        <a:xfrm rot="1549624">
          <a:off x="976013" y="1588866"/>
          <a:ext cx="1189638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1189638" y="1273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549624">
        <a:off x="1541091" y="1571857"/>
        <a:ext cx="59481" cy="59481"/>
      </dsp:txXfrm>
    </dsp:sp>
    <dsp:sp modelId="{5DE12CA8-41F3-43E4-BEEA-057D8915BBA6}">
      <dsp:nvSpPr>
        <dsp:cNvPr id="0" name=""/>
        <dsp:cNvSpPr/>
      </dsp:nvSpPr>
      <dsp:spPr>
        <a:xfrm>
          <a:off x="0" y="720075"/>
          <a:ext cx="2378604" cy="139372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Управление муниципальными финансами           (4 044,2 тыс.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рублей –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60,0%)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20075"/>
        <a:ext cx="2378604" cy="1393722"/>
      </dsp:txXfrm>
    </dsp:sp>
    <dsp:sp modelId="{450189BF-CEF4-4FC2-8E91-197C73A965EA}">
      <dsp:nvSpPr>
        <dsp:cNvPr id="0" name=""/>
        <dsp:cNvSpPr/>
      </dsp:nvSpPr>
      <dsp:spPr>
        <a:xfrm rot="3595719">
          <a:off x="2480923" y="1001217"/>
          <a:ext cx="1353806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1353806" y="1273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595719">
        <a:off x="3123981" y="980103"/>
        <a:ext cx="67690" cy="67690"/>
      </dsp:txXfrm>
    </dsp:sp>
    <dsp:sp modelId="{70E791B4-0490-499E-B0FB-B6283DAB0F06}">
      <dsp:nvSpPr>
        <dsp:cNvPr id="0" name=""/>
        <dsp:cNvSpPr/>
      </dsp:nvSpPr>
      <dsp:spPr>
        <a:xfrm>
          <a:off x="1931829" y="243311"/>
          <a:ext cx="2366560" cy="139372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Благоустройство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(408,0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–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6,0%)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31829" y="243311"/>
        <a:ext cx="2366560" cy="139372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153764" y="287672"/>
          <a:ext cx="2787605" cy="2607485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8 836,5 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495" y="595151"/>
        <a:ext cx="1607268" cy="1992528"/>
      </dsp:txXfrm>
    </dsp:sp>
    <dsp:sp modelId="{E30DA2D8-C1F0-4BB3-8F56-836B6D54BAEA}">
      <dsp:nvSpPr>
        <dsp:cNvPr id="0" name=""/>
        <dsp:cNvSpPr/>
      </dsp:nvSpPr>
      <dsp:spPr>
        <a:xfrm>
          <a:off x="1333865" y="1857418"/>
          <a:ext cx="1770830" cy="1582850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2 032,5 тыс.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6398" y="2044070"/>
        <a:ext cx="1021019" cy="120954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164739" y="340076"/>
          <a:ext cx="3036063" cy="2607485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6 745,2 тыс.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215" y="647555"/>
        <a:ext cx="1750523" cy="1992528"/>
      </dsp:txXfrm>
    </dsp:sp>
    <dsp:sp modelId="{E30DA2D8-C1F0-4BB3-8F56-836B6D54BAEA}">
      <dsp:nvSpPr>
        <dsp:cNvPr id="0" name=""/>
        <dsp:cNvSpPr/>
      </dsp:nvSpPr>
      <dsp:spPr>
        <a:xfrm>
          <a:off x="1395980" y="1811901"/>
          <a:ext cx="1770830" cy="1582850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115,7 тыс.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512" y="1998554"/>
        <a:ext cx="1021019" cy="120954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0.47223</cdr:x>
      <cdr:y>0.0815</cdr:y>
    </cdr:from>
    <cdr:to>
      <cdr:x>0.59074</cdr:x>
      <cdr:y>0.29014</cdr:y>
    </cdr:to>
    <cdr:sp macro="" textlink="">
      <cdr:nvSpPr>
        <cdr:cNvPr id="10" name="Прямая со стрелкой 9"/>
        <cdr:cNvSpPr/>
      </cdr:nvSpPr>
      <cdr:spPr bwMode="auto">
        <a:xfrm xmlns:a="http://schemas.openxmlformats.org/drawingml/2006/main">
          <a:off x="3643370" y="357214"/>
          <a:ext cx="914400" cy="91440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0.45333</cdr:x>
      <cdr:y>0.1791</cdr:y>
    </cdr:from>
    <cdr:to>
      <cdr:x>0.57184</cdr:x>
      <cdr:y>0.38774</cdr:y>
    </cdr:to>
    <cdr:sp macro="" textlink="">
      <cdr:nvSpPr>
        <cdr:cNvPr id="13" name="Прямая со стрелкой 12"/>
        <cdr:cNvSpPr/>
      </cdr:nvSpPr>
      <cdr:spPr bwMode="auto">
        <a:xfrm xmlns:a="http://schemas.openxmlformats.org/drawingml/2006/main">
          <a:off x="3497612" y="864096"/>
          <a:ext cx="914341" cy="1006591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0.71466</cdr:x>
      <cdr:y>0.37313</cdr:y>
    </cdr:from>
    <cdr:to>
      <cdr:x>0.83599</cdr:x>
      <cdr:y>0.38806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>
          <a:off x="5513836" y="1800200"/>
          <a:ext cx="936104" cy="7200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ysClr val="windowText" lastClr="000000"/>
          </a:solidFill>
          <a:prstDash val="dash"/>
          <a:tailEnd type="arrow"/>
        </a:ln>
        <a:effectLst xmlns:a="http://schemas.openxmlformats.org/drawingml/2006/main">
          <a:outerShdw blurRad="63500" dist="25400" dir="5400000" rotWithShape="0">
            <a:srgbClr val="000000">
              <a:alpha val="43137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0.50933</cdr:x>
      <cdr:y>0.43284</cdr:y>
    </cdr:from>
    <cdr:to>
      <cdr:x>0.57467</cdr:x>
      <cdr:y>0.50746</cdr:y>
    </cdr:to>
    <cdr:cxnSp macro="">
      <cdr:nvCxnSpPr>
        <cdr:cNvPr id="20" name="Прямая со стрелкой 19"/>
        <cdr:cNvCxnSpPr/>
      </cdr:nvCxnSpPr>
      <cdr:spPr>
        <a:xfrm xmlns:a="http://schemas.openxmlformats.org/drawingml/2006/main">
          <a:off x="3929660" y="2088232"/>
          <a:ext cx="504056" cy="36004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ysClr val="windowText" lastClr="000000"/>
          </a:solidFill>
          <a:prstDash val="dash"/>
          <a:tailEnd type="arrow"/>
        </a:ln>
        <a:effectLst xmlns:a="http://schemas.openxmlformats.org/drawingml/2006/main">
          <a:outerShdw blurRad="63500" dist="25400" dir="5400000" rotWithShape="0">
            <a:srgbClr val="000000">
              <a:alpha val="43137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0.60185</cdr:x>
      <cdr:y>0.49147</cdr:y>
    </cdr:from>
    <cdr:to>
      <cdr:x>0.76911</cdr:x>
      <cdr:y>0.61655</cdr:y>
    </cdr:to>
    <cdr:cxnSp macro="">
      <cdr:nvCxnSpPr>
        <cdr:cNvPr id="28" name="Прямая со стрелкой 27"/>
        <cdr:cNvCxnSpPr/>
      </cdr:nvCxnSpPr>
      <cdr:spPr>
        <a:xfrm xmlns:a="http://schemas.openxmlformats.org/drawingml/2006/main">
          <a:off x="4643470" y="2371134"/>
          <a:ext cx="1290462" cy="60345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ysClr val="windowText" lastClr="000000"/>
          </a:solidFill>
          <a:prstDash val="dash"/>
          <a:tailEnd type="arrow"/>
        </a:ln>
        <a:effectLst xmlns:a="http://schemas.openxmlformats.org/drawingml/2006/main">
          <a:outerShdw blurRad="63500" dist="25400" dir="5400000" rotWithShape="0">
            <a:srgbClr val="000000">
              <a:alpha val="43137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0.48404</cdr:x>
      <cdr:y>0.25056</cdr:y>
    </cdr:from>
    <cdr:to>
      <cdr:x>0.61851</cdr:x>
      <cdr:y>0.45347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4363524" flipH="1">
          <a:off x="2374777" y="1384525"/>
          <a:ext cx="1000198" cy="701269"/>
        </a:xfrm>
        <a:prstGeom xmlns:a="http://schemas.openxmlformats.org/drawingml/2006/main" prst="rightArrow">
          <a:avLst/>
        </a:prstGeom>
        <a:noFill xmlns:a="http://schemas.openxmlformats.org/drawingml/2006/main"/>
        <a:ln xmlns:a="http://schemas.openxmlformats.org/drawingml/2006/main" w="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0.46133</cdr:x>
      <cdr:y>0.23467</cdr:y>
    </cdr:from>
    <cdr:to>
      <cdr:x>0.60779</cdr:x>
      <cdr:y>0.55666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3855942" y="1207036"/>
          <a:ext cx="1224135" cy="165618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0.48718</cdr:x>
      <cdr:y>0.26267</cdr:y>
    </cdr:from>
    <cdr:to>
      <cdr:x>0.59658</cdr:x>
      <cdr:y>0.34601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71966" y="1351052"/>
          <a:ext cx="914392" cy="428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173,3 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DB68-DC08-44B6-A706-8C98C2F3225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1CA6153-D8B9-4C59-8816-557EE2C36656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55650"/>
            <a:ext cx="497205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5801" y="4722416"/>
            <a:ext cx="5409563" cy="4474369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04" tIns="41852" rIns="83704" bIns="41852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DB68-DC08-44B6-A706-8C98C2F3225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160B519-DA74-4421-BEF7-5B2C9375180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76" y="273850"/>
            <a:ext cx="8227061" cy="11424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A1870-3377-4F6A-AE2E-4A84ADF4B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581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160B519-DA74-4421-BEF7-5B2C9375180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160B519-DA74-4421-BEF7-5B2C9375180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160B519-DA74-4421-BEF7-5B2C9375180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160B519-DA74-4421-BEF7-5B2C9375180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160B519-DA74-4421-BEF7-5B2C9375180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160B519-DA74-4421-BEF7-5B2C9375180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160B519-DA74-4421-BEF7-5B2C9375180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160B519-DA74-4421-BEF7-5B2C9375180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diagramColors" Target="../diagrams/colors9.xml"/><Relationship Id="rId18" Type="http://schemas.microsoft.com/office/2007/relationships/diagramDrawing" Target="../diagrams/drawing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12" Type="http://schemas.openxmlformats.org/officeDocument/2006/relationships/diagramQuickStyle" Target="../diagrams/quickStyle9.xml"/><Relationship Id="rId1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8.xml"/><Relationship Id="rId11" Type="http://schemas.openxmlformats.org/officeDocument/2006/relationships/diagramLayout" Target="../diagrams/layout9.xml"/><Relationship Id="rId5" Type="http://schemas.openxmlformats.org/officeDocument/2006/relationships/diagramColors" Target="../diagrams/colors7.xml"/><Relationship Id="rId10" Type="http://schemas.openxmlformats.org/officeDocument/2006/relationships/diagramData" Target="../diagrams/data9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ото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0648"/>
            <a:ext cx="8928992" cy="63367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14678" y="548680"/>
            <a:ext cx="55007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Привольненского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Ремонтненского района на 2017 год и на плановый период 2018 и 2019 годов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Ремонтненский р-н- 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4664"/>
            <a:ext cx="1872208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3582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Динамика поступления земельного налога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бюджет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Привольненского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сельского поселения Ремонтненского района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00034" y="1714488"/>
          <a:ext cx="8072494" cy="442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10" y="1357298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230704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9520" y="785794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397000"/>
          <a:ext cx="8358248" cy="42336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8892"/>
                <a:gridCol w="2214578"/>
                <a:gridCol w="1785950"/>
                <a:gridCol w="1928828"/>
              </a:tblGrid>
              <a:tr h="5760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r>
                        <a:rPr lang="ru-RU" baseline="0" dirty="0" smtClean="0"/>
                        <a:t> год (первоначально утвержденный)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 2017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 роста к предыдущему году, %</a:t>
                      </a:r>
                      <a:endParaRPr lang="ru-RU" dirty="0"/>
                    </a:p>
                  </a:txBody>
                  <a:tcPr/>
                </a:tc>
              </a:tr>
              <a:tr h="576038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поступление, ВСЕГО</a:t>
                      </a:r>
                    </a:p>
                    <a:p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том числе: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3954,6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5023,9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127,0%</a:t>
                      </a:r>
                      <a:endParaRPr lang="ru-RU" dirty="0"/>
                    </a:p>
                  </a:txBody>
                  <a:tcPr/>
                </a:tc>
              </a:tr>
              <a:tr h="576038">
                <a:tc>
                  <a:txBody>
                    <a:bodyPr/>
                    <a:lstStyle/>
                    <a:p>
                      <a:r>
                        <a:rPr lang="ru-RU" dirty="0" smtClean="0"/>
                        <a:t>Дотация на выравнивание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3789,0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dirty="0" smtClean="0"/>
                        <a:t>4954,4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130,8%</a:t>
                      </a:r>
                      <a:endParaRPr lang="ru-RU" dirty="0"/>
                    </a:p>
                  </a:txBody>
                  <a:tcPr/>
                </a:tc>
              </a:tr>
              <a:tr h="576038">
                <a:tc>
                  <a:txBody>
                    <a:bodyPr/>
                    <a:lstStyle/>
                    <a:p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99,1%</a:t>
                      </a:r>
                      <a:endParaRPr lang="ru-RU" dirty="0"/>
                    </a:p>
                  </a:txBody>
                  <a:tcPr/>
                </a:tc>
              </a:tr>
              <a:tr h="576038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межбюджетные</a:t>
                      </a:r>
                      <a:r>
                        <a:rPr lang="ru-RU" baseline="0" dirty="0" smtClean="0"/>
                        <a:t> трансферты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704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774845184"/>
              </p:ext>
            </p:extLst>
          </p:nvPr>
        </p:nvGraphicFramePr>
        <p:xfrm>
          <a:off x="714348" y="1700808"/>
          <a:ext cx="77153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4211960" y="2780928"/>
            <a:ext cx="504056" cy="36004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221089268"/>
              </p:ext>
            </p:extLst>
          </p:nvPr>
        </p:nvGraphicFramePr>
        <p:xfrm>
          <a:off x="971600" y="620688"/>
          <a:ext cx="7743804" cy="116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0" y="16288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ыс.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620688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Привольненского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Ремонтненского района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Сектор экономики и финансов Администрации Первомайского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3306" y="514351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8184" y="3645024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139952" y="3573016"/>
            <a:ext cx="216024" cy="21602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220072" y="3068960"/>
            <a:ext cx="504056" cy="36004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70926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857232"/>
          <a:ext cx="864399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0704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Привольненского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Ремонтненского района в 2017 году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885063581"/>
              </p:ext>
            </p:extLst>
          </p:nvPr>
        </p:nvGraphicFramePr>
        <p:xfrm>
          <a:off x="683568" y="1340768"/>
          <a:ext cx="799288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10727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Привольненского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сельского поселения  Ремонтненского района в 2017 году по разделам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785794"/>
            <a:ext cx="2143140" cy="58579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764704"/>
            <a:ext cx="3178042" cy="23042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0,88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4653136"/>
            <a:ext cx="3428992" cy="192939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66,9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28992" y="2857496"/>
            <a:ext cx="3000396" cy="221457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1,1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2996952"/>
            <a:ext cx="3357554" cy="1857388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29388" y="785794"/>
            <a:ext cx="2175060" cy="30003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0,02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28992" y="785794"/>
            <a:ext cx="3000396" cy="20717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28,2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28992" y="5072074"/>
            <a:ext cx="3000396" cy="157163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2,8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28184" y="3786190"/>
            <a:ext cx="2630096" cy="27860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0,1 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 flipV="1">
            <a:off x="6429388" y="6857999"/>
            <a:ext cx="2428892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4132737875"/>
              </p:ext>
            </p:extLst>
          </p:nvPr>
        </p:nvGraphicFramePr>
        <p:xfrm>
          <a:off x="0" y="917294"/>
          <a:ext cx="9144000" cy="5824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14282" y="836712"/>
            <a:ext cx="8928602" cy="234834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Привольненского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сельского поселения Ремонтненского района на 2017 год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251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60811"/>
            <a:ext cx="8280920" cy="353545"/>
          </a:xfrm>
        </p:spPr>
        <p:txBody>
          <a:bodyPr>
            <a:normAutofit/>
          </a:bodyPr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1819440730"/>
              </p:ext>
            </p:extLst>
          </p:nvPr>
        </p:nvGraphicFramePr>
        <p:xfrm>
          <a:off x="323528" y="1052736"/>
          <a:ext cx="84969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Привольненского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сельского поселения на 2017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852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Привольненского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Ремонтненского района, формируемые в рамках муниципальных программ Первомайского сельского поселения, 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663069059"/>
              </p:ext>
            </p:extLst>
          </p:nvPr>
        </p:nvGraphicFramePr>
        <p:xfrm>
          <a:off x="1142976" y="1464018"/>
          <a:ext cx="3286148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034240542"/>
              </p:ext>
            </p:extLst>
          </p:nvPr>
        </p:nvGraphicFramePr>
        <p:xfrm>
          <a:off x="5072066" y="1483042"/>
          <a:ext cx="3286148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133378592"/>
              </p:ext>
            </p:extLst>
          </p:nvPr>
        </p:nvGraphicFramePr>
        <p:xfrm>
          <a:off x="8572528" y="3071810"/>
          <a:ext cx="571472" cy="1941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2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Привольненского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38" y="485776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2016 год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143372" y="485776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2017 год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730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Раздел «ОБЩЕГОСУДАРСТВЕННЫЕ ВОПРОСЫ»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571480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 -  4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338,5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282" y="1397000"/>
          <a:ext cx="8786874" cy="503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569 тракт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9" name="Схема 28"/>
          <p:cNvGraphicFramePr/>
          <p:nvPr>
            <p:extLst>
              <p:ext uri="{D42A27DB-BD31-4B8C-83A1-F6EECF244321}">
                <p14:modId xmlns="" xmlns:p14="http://schemas.microsoft.com/office/powerpoint/2010/main" val="2242679248"/>
              </p:ext>
            </p:extLst>
          </p:nvPr>
        </p:nvGraphicFramePr>
        <p:xfrm>
          <a:off x="0" y="654500"/>
          <a:ext cx="9144000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фото 5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357430"/>
            <a:ext cx="195673" cy="135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75403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Привольненского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сельского поселения Ремонтненского района на культуру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868" y="1500174"/>
          <a:ext cx="5214974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57620" y="2071678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0578" y="2195989"/>
            <a:ext cx="668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-39,7 %</a:t>
            </a:r>
          </a:p>
        </p:txBody>
      </p:sp>
      <p:pic>
        <p:nvPicPr>
          <p:cNvPr id="3078" name="Picture 6" descr="фото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3384376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704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Привольненского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Ремонтненского района на культуру 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42844" y="714356"/>
          <a:ext cx="8715436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Привольненского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сельского поселения Ремонтненского района на физическую культуру и спорт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414" y="1643050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00034" y="1285860"/>
          <a:ext cx="835824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0704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 на 2017 год и плановый период 2018 и 2019 годов содержит приоритетные пути реализации основных задач: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Схема 26"/>
          <p:cNvGraphicFramePr/>
          <p:nvPr/>
        </p:nvGraphicFramePr>
        <p:xfrm>
          <a:off x="142844" y="1397000"/>
          <a:ext cx="8643998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0704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показатели прогноза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социально-экономического развития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Привольненского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2017 год и на плановый период 2018 и 2019 годов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1071546"/>
          <a:ext cx="835824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0704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980728"/>
            <a:ext cx="9144000" cy="360040"/>
          </a:xfrm>
        </p:spPr>
        <p:txBody>
          <a:bodyPr tIns="11340">
            <a:normAutofit fontScale="90000"/>
          </a:bodyPr>
          <a:lstStyle/>
          <a:p>
            <a:pPr algn="ctr">
              <a:lnSpc>
                <a:spcPct val="7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6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6" charset="0"/>
              </a:rPr>
            </a:br>
            <a:endParaRPr lang="ru-RU" sz="2000" dirty="0" smtClean="0">
              <a:solidFill>
                <a:srgbClr val="FF0000"/>
              </a:solidFill>
              <a:latin typeface="Times New Roman" pitchFamily="1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Основные параметры бюджета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</a:rPr>
              <a:t>Привольненского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сельского поселения Ремонтненского района на 2017 год и на плановый период 2018- 2019 годов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412776"/>
          <a:ext cx="8424936" cy="518457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746375"/>
                <a:gridCol w="1655763"/>
                <a:gridCol w="1770062"/>
                <a:gridCol w="2252736"/>
              </a:tblGrid>
              <a:tr h="754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Char char="•"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2017 год 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2018 год 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2019 год 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656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Доходы бюджета,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6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484,3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5 942,8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5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308,8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457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из них: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754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460,4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481,7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508,4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754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5 023,9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4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461,1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3 800,4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754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Расходы бюджета,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6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484,3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5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942,8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5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308,8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052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Дефицит (-),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профицит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(+)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36867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Динамика доходов бюджета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Привольненского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Ремонтненского района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000108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983429549"/>
              </p:ext>
            </p:extLst>
          </p:nvPr>
        </p:nvGraphicFramePr>
        <p:xfrm>
          <a:off x="500034" y="1285860"/>
          <a:ext cx="8286808" cy="484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0704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7166"/>
            <a:ext cx="8507288" cy="71438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>
              <a:defRPr/>
            </a:pP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388196"/>
              </p:ext>
            </p:extLst>
          </p:nvPr>
        </p:nvGraphicFramePr>
        <p:xfrm>
          <a:off x="107504" y="1463576"/>
          <a:ext cx="8928992" cy="520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Привольненского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Ремонтненского района в 2017 году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3528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379420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  <a:defRPr/>
            </a:pP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71354138"/>
              </p:ext>
            </p:extLst>
          </p:nvPr>
        </p:nvGraphicFramePr>
        <p:xfrm>
          <a:off x="2470950" y="1487242"/>
          <a:ext cx="6400601" cy="503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налога на доходы физических лиц в бюджет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Привольненского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Ремонтненского района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advice-lawyer.ru/wp-content/uploads/2015/11/ndf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916832"/>
            <a:ext cx="2376264" cy="1800200"/>
          </a:xfrm>
          <a:prstGeom prst="rect">
            <a:avLst/>
          </a:prstGeom>
          <a:noFill/>
        </p:spPr>
      </p:pic>
      <p:pic>
        <p:nvPicPr>
          <p:cNvPr id="17412" name="Picture 4" descr="http://images.myshared.ru/5/440908/slid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33057"/>
            <a:ext cx="2448272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313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Динамика поступления единого сельскохозяйственного налога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бюджет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Привольненского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сельского поселения Ремонтненского района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4282" y="1142984"/>
          <a:ext cx="4857784" cy="520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1196753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16386" name="Picture 2" descr="фото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4032448" cy="3571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704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5792</TotalTime>
  <Words>950</Words>
  <Application>Microsoft Office PowerPoint</Application>
  <PresentationFormat>Экран (4:3)</PresentationFormat>
  <Paragraphs>214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Яркая</vt:lpstr>
      <vt:lpstr>Слайд 1</vt:lpstr>
      <vt:lpstr>Слайд 2</vt:lpstr>
      <vt:lpstr>Слайд 3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Финансист</cp:lastModifiedBy>
  <cp:revision>599</cp:revision>
  <cp:lastPrinted>2013-11-22T13:20:24Z</cp:lastPrinted>
  <dcterms:created xsi:type="dcterms:W3CDTF">2013-11-19T11:15:28Z</dcterms:created>
  <dcterms:modified xsi:type="dcterms:W3CDTF">2017-03-06T12:46:40Z</dcterms:modified>
</cp:coreProperties>
</file>