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32"/>
          <c:y val="4.1964591737391636E-2"/>
          <c:w val="0.75075319040314903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1808,8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1886,6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1925,3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1808.8</c:v>
                </c:pt>
                <c:pt idx="1">
                  <c:v>1886.6</c:v>
                </c:pt>
                <c:pt idx="2">
                  <c:v>1925.3</c:v>
                </c:pt>
              </c:numCache>
            </c:numRef>
          </c:val>
        </c:ser>
        <c:shape val="box"/>
        <c:axId val="74666368"/>
        <c:axId val="74667136"/>
        <c:axId val="0"/>
      </c:bar3DChart>
      <c:catAx>
        <c:axId val="7466636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667136"/>
        <c:crosses val="autoZero"/>
        <c:auto val="1"/>
        <c:lblAlgn val="ctr"/>
        <c:lblOffset val="100"/>
      </c:catAx>
      <c:valAx>
        <c:axId val="7466713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66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71"/>
          <c:w val="0.95544406507758861"/>
          <c:h val="0.1157913242701281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07082009485652"/>
                  <c:y val="4.23946840664427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46,0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1812122991205053"/>
                  <c:y val="-0.221713969103148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879,8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9,6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16,3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582,9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23,6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3.9774715660542442E-2"/>
                  <c:y val="0.150469214246850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250,6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250.6</c:v>
                </c:pt>
                <c:pt idx="1">
                  <c:v>879.8</c:v>
                </c:pt>
                <c:pt idx="2">
                  <c:v>9.6</c:v>
                </c:pt>
                <c:pt idx="3">
                  <c:v>16.3</c:v>
                </c:pt>
                <c:pt idx="4">
                  <c:v>582.9</c:v>
                </c:pt>
                <c:pt idx="5">
                  <c:v>23.6</c:v>
                </c:pt>
                <c:pt idx="6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11912326748656"/>
          <c:y val="4.9416865910722904E-2"/>
          <c:w val="0.33710894690795257"/>
          <c:h val="0.9505831260914027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17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941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941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4.3999999999999997E-2</c:v>
                </c:pt>
                <c:pt idx="1">
                  <c:v>4.2999999999999997E-2</c:v>
                </c:pt>
                <c:pt idx="2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9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461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0.95599999999999996</c:v>
                </c:pt>
                <c:pt idx="1">
                  <c:v>0.95699999999999996</c:v>
                </c:pt>
                <c:pt idx="2" formatCode="General">
                  <c:v>0.95599999999999996</c:v>
                </c:pt>
              </c:numCache>
            </c:numRef>
          </c:val>
        </c:ser>
        <c:shape val="cylinder"/>
        <c:axId val="87058688"/>
        <c:axId val="87064576"/>
        <c:axId val="0"/>
      </c:bar3DChart>
      <c:catAx>
        <c:axId val="870586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064576"/>
        <c:crosses val="autoZero"/>
        <c:auto val="1"/>
        <c:lblAlgn val="ctr"/>
        <c:lblOffset val="100"/>
      </c:catAx>
      <c:valAx>
        <c:axId val="87064576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05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95"/>
          <c:w val="0.19323539418683794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543542408866803E-2"/>
          <c:y val="0.21690636340768146"/>
          <c:w val="0.8425909321319246"/>
          <c:h val="0.71891506846167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explosion val="3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33CC33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19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4.1624221812112089E-2"/>
                  <c:y val="-5.2439668640684868E-2"/>
                </c:manualLayout>
              </c:layout>
              <c:showPercent val="1"/>
            </c:dLbl>
            <c:dLbl>
              <c:idx val="6"/>
              <c:layout>
                <c:manualLayout>
                  <c:x val="9.607330480606055E-2"/>
                  <c:y val="-8.7103893690690798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Социальная политика</c:v>
                </c:pt>
                <c:pt idx="6">
                  <c:v>ФК и спорт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5151.7</c:v>
                </c:pt>
                <c:pt idx="1">
                  <c:v>75.8</c:v>
                </c:pt>
                <c:pt idx="2">
                  <c:v>7</c:v>
                </c:pt>
                <c:pt idx="3">
                  <c:v>395.9</c:v>
                </c:pt>
                <c:pt idx="4">
                  <c:v>5173.8999999999996</c:v>
                </c:pt>
                <c:pt idx="5">
                  <c:v>59.6</c:v>
                </c:pt>
                <c:pt idx="6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595581884918492"/>
          <c:y val="1.2248443038531244E-2"/>
          <c:w val="0.2357909154701501"/>
          <c:h val="0.970287870227838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43"/>
          <c:h val="0.65015555805472158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10807.9</c:v>
                </c:pt>
                <c:pt idx="1">
                  <c:v>8032.9</c:v>
                </c:pt>
                <c:pt idx="2">
                  <c:v>8053.4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101</c:v>
                </c:pt>
                <c:pt idx="1">
                  <c:v>94.8</c:v>
                </c:pt>
                <c:pt idx="2">
                  <c:v>96.6</c:v>
                </c:pt>
              </c:numCache>
            </c:numRef>
          </c:val>
        </c:ser>
        <c:shape val="cylinder"/>
        <c:axId val="87467520"/>
        <c:axId val="87469056"/>
        <c:axId val="0"/>
      </c:bar3DChart>
      <c:catAx>
        <c:axId val="874675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469056"/>
        <c:crosses val="autoZero"/>
        <c:auto val="1"/>
        <c:lblAlgn val="ctr"/>
        <c:lblOffset val="100"/>
      </c:catAx>
      <c:valAx>
        <c:axId val="8746905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46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6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поселения, утвержденного постановлением № 45 от 23.05.2017г администрации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Муниципальных программах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поселения, утвержденного постановлением № 79 от 26.10.2017г администрации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32053" custScaleY="65099" custLinFactNeighborX="-3525" custLinFactNeighborY="-1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5726" custScaleY="42866" custLinFactNeighborX="-3131" custLinFactNeighborY="1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250,6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–23,6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Имущественные налоги – 879,8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пошлина –  16,3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3,4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1BBA8F37-00F7-40F8-BD31-C19784A3E9B5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 –9 100,1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C19D99-9163-4E31-8E64-C705A8F9EAAB}" type="parTrans" cxnId="{C79566CC-5D3A-4A00-91A4-68CC4A1FC817}">
      <dgm:prSet/>
      <dgm:spPr/>
      <dgm:t>
        <a:bodyPr/>
        <a:lstStyle/>
        <a:p>
          <a:endParaRPr lang="ru-RU"/>
        </a:p>
      </dgm:t>
    </dgm:pt>
    <dgm:pt modelId="{D85F5988-27AF-494C-8AE0-0DF946471CA0}" type="sibTrans" cxnId="{C79566CC-5D3A-4A00-91A4-68CC4A1FC817}">
      <dgm:prSet/>
      <dgm:spPr/>
      <dgm:t>
        <a:bodyPr/>
        <a:lstStyle/>
        <a:p>
          <a:endParaRPr lang="ru-RU"/>
        </a:p>
      </dgm:t>
    </dgm:pt>
    <dgm:pt modelId="{509FD018-0C5F-4E75-B82A-EFDF2B4079CA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 налоговые доходы -46,0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E640A7-F5C5-46EF-AC19-577D929C21A4}" type="parTrans" cxnId="{E94DAE82-A9FD-46C9-85AE-032093E013B1}">
      <dgm:prSet/>
      <dgm:spPr/>
      <dgm:t>
        <a:bodyPr/>
        <a:lstStyle/>
        <a:p>
          <a:endParaRPr lang="ru-RU"/>
        </a:p>
      </dgm:t>
    </dgm:pt>
    <dgm:pt modelId="{978DBC8F-50CD-4992-8FC3-F1631EFFF01A}" type="sibTrans" cxnId="{E94DAE82-A9FD-46C9-85AE-032093E013B1}">
      <dgm:prSet/>
      <dgm:spPr/>
      <dgm:t>
        <a:bodyPr/>
        <a:lstStyle/>
        <a:p>
          <a:endParaRPr lang="ru-RU"/>
        </a:p>
      </dgm:t>
    </dgm:pt>
    <dgm:pt modelId="{754B8683-FFCB-42EA-B0DA-E6F6DE65DB4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совокупный доход  - 582,9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87C58C7-A891-4964-A0BB-CE95DF4AE1A0}">
      <dgm:prSet custT="1"/>
      <dgm:spPr>
        <a:gradFill rotWithShape="0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/>
            <a:t>Доходы от оказания платных услуг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6,2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A8F8232-6C77-404A-89D5-6B96DEAE40F1}" type="parTrans" cxnId="{9AD35D4A-85F4-455D-A7B3-0F694F1B1954}">
      <dgm:prSet/>
      <dgm:spPr/>
    </dgm:pt>
    <dgm:pt modelId="{A57A1817-7D3E-44B8-A7C7-B06869831393}" type="sibTrans" cxnId="{9AD35D4A-85F4-455D-A7B3-0F694F1B1954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9" custLinFactY="16203" custLinFactNeighborX="-7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9" custLinFactNeighborX="-1673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C80CDD75-8B9D-41B2-AB9A-8312F8DEB462}" type="pres">
      <dgm:prSet presAssocID="{987C58C7-A891-4964-A0BB-CE95DF4AE1A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AEBF9-151A-4227-B66E-942E1FFF9B68}" type="pres">
      <dgm:prSet presAssocID="{A57A1817-7D3E-44B8-A7C7-B06869831393}" presName="spacer" presStyleCnt="0"/>
      <dgm:spPr/>
    </dgm:pt>
    <dgm:pt modelId="{38ED097D-C979-4DA5-BE6E-A5C08E96F9B0}" type="pres">
      <dgm:prSet presAssocID="{60B590EB-2233-4FF2-8295-715CA4B7D1F7}" presName="parentText" presStyleLbl="node1" presStyleIdx="6" presStyleCnt="9" custLinFactY="-3719" custLinFactNeighborX="-16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4FCB7-F868-4C9D-BB4C-A9047E6F03AF}" type="pres">
      <dgm:prSet presAssocID="{B63502BD-A6B4-4064-BC02-1637663BD80E}" presName="spacer" presStyleCnt="0"/>
      <dgm:spPr/>
    </dgm:pt>
    <dgm:pt modelId="{2C4AFAC0-05B9-4BBF-9E57-04FCA784D5D6}" type="pres">
      <dgm:prSet presAssocID="{509FD018-0C5F-4E75-B82A-EFDF2B4079C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D02-9751-4811-887A-7F5C3957A4C5}" type="pres">
      <dgm:prSet presAssocID="{978DBC8F-50CD-4992-8FC3-F1631EFFF01A}" presName="spacer" presStyleCnt="0"/>
      <dgm:spPr/>
    </dgm:pt>
    <dgm:pt modelId="{3583B349-282C-48EE-A5B2-B2699AF4F3CB}" type="pres">
      <dgm:prSet presAssocID="{1BBA8F37-00F7-40F8-BD31-C19784A3E9B5}" presName="parentText" presStyleLbl="node1" presStyleIdx="8" presStyleCnt="9" custLinFactY="-1273" custLinFactNeighborX="2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16B13-7C53-4260-8FDE-E99CEC49798C}" type="presOf" srcId="{987C58C7-A891-4964-A0BB-CE95DF4AE1A0}" destId="{C80CDD75-8B9D-41B2-AB9A-8312F8DEB462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9AD35D4A-85F4-455D-A7B3-0F694F1B1954}" srcId="{CCF3FBE6-5F5D-4BB9-9F17-C21C82D0AA4E}" destId="{987C58C7-A891-4964-A0BB-CE95DF4AE1A0}" srcOrd="5" destOrd="0" parTransId="{0A8F8232-6C77-404A-89D5-6B96DEAE40F1}" sibTransId="{A57A1817-7D3E-44B8-A7C7-B06869831393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E94DAE82-A9FD-46C9-85AE-032093E013B1}" srcId="{CCF3FBE6-5F5D-4BB9-9F17-C21C82D0AA4E}" destId="{509FD018-0C5F-4E75-B82A-EFDF2B4079CA}" srcOrd="7" destOrd="0" parTransId="{F2E640A7-F5C5-46EF-AC19-577D929C21A4}" sibTransId="{978DBC8F-50CD-4992-8FC3-F1631EFFF01A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04B36FD8-B410-4D07-AA2E-971403DF528A}" type="presOf" srcId="{509FD018-0C5F-4E75-B82A-EFDF2B4079CA}" destId="{2C4AFAC0-05B9-4BBF-9E57-04FCA784D5D6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92A29935-DCCB-4FA0-87C8-69598A8FBE2D}" type="presOf" srcId="{1BBA8F37-00F7-40F8-BD31-C19784A3E9B5}" destId="{3583B349-282C-48EE-A5B2-B2699AF4F3CB}" srcOrd="0" destOrd="0" presId="urn:microsoft.com/office/officeart/2005/8/layout/vList2"/>
    <dgm:cxn modelId="{F87DAAC3-95FA-4827-9C49-BD070C8EAE1F}" srcId="{CCF3FBE6-5F5D-4BB9-9F17-C21C82D0AA4E}" destId="{60B590EB-2233-4FF2-8295-715CA4B7D1F7}" srcOrd="6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C79566CC-5D3A-4A00-91A4-68CC4A1FC817}" srcId="{CCF3FBE6-5F5D-4BB9-9F17-C21C82D0AA4E}" destId="{1BBA8F37-00F7-40F8-BD31-C19784A3E9B5}" srcOrd="8" destOrd="0" parTransId="{9CC19D99-9163-4E31-8E64-C705A8F9EAAB}" sibTransId="{D85F5988-27AF-494C-8AE0-0DF946471CA0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0C11EBCE-FE55-49E6-8AD4-FFD230210DFC}" type="presParOf" srcId="{716928D5-CD7F-4AF3-8298-209B9949C620}" destId="{C80CDD75-8B9D-41B2-AB9A-8312F8DEB462}" srcOrd="10" destOrd="0" presId="urn:microsoft.com/office/officeart/2005/8/layout/vList2"/>
    <dgm:cxn modelId="{E3A28ACD-36F8-43D3-A425-D4AD0143C5B7}" type="presParOf" srcId="{716928D5-CD7F-4AF3-8298-209B9949C620}" destId="{1A6AEBF9-151A-4227-B66E-942E1FFF9B68}" srcOrd="11" destOrd="0" presId="urn:microsoft.com/office/officeart/2005/8/layout/vList2"/>
    <dgm:cxn modelId="{86ADF3AB-9700-42BF-A30D-757D2A36EBAD}" type="presParOf" srcId="{716928D5-CD7F-4AF3-8298-209B9949C620}" destId="{38ED097D-C979-4DA5-BE6E-A5C08E96F9B0}" srcOrd="12" destOrd="0" presId="urn:microsoft.com/office/officeart/2005/8/layout/vList2"/>
    <dgm:cxn modelId="{BD756A19-ABF1-495A-8E46-CDFA371C7704}" type="presParOf" srcId="{716928D5-CD7F-4AF3-8298-209B9949C620}" destId="{7EF4FCB7-F868-4C9D-BB4C-A9047E6F03AF}" srcOrd="13" destOrd="0" presId="urn:microsoft.com/office/officeart/2005/8/layout/vList2"/>
    <dgm:cxn modelId="{09B08EA0-C26B-475E-9A9F-A43B6B8DE2E0}" type="presParOf" srcId="{716928D5-CD7F-4AF3-8298-209B9949C620}" destId="{2C4AFAC0-05B9-4BBF-9E57-04FCA784D5D6}" srcOrd="14" destOrd="0" presId="urn:microsoft.com/office/officeart/2005/8/layout/vList2"/>
    <dgm:cxn modelId="{A3982CDE-ED40-4953-81DA-3CFAD203C43A}" type="presParOf" srcId="{716928D5-CD7F-4AF3-8298-209B9949C620}" destId="{12C6BD02-9751-4811-887A-7F5C3957A4C5}" srcOrd="15" destOrd="0" presId="urn:microsoft.com/office/officeart/2005/8/layout/vList2"/>
    <dgm:cxn modelId="{DAD289CD-C989-4BA3-AEB9-2BA948550735}" type="presParOf" srcId="{716928D5-CD7F-4AF3-8298-209B9949C620}" destId="{3583B349-282C-48EE-A5B2-B2699AF4F3C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 –7,0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 – 5 151,7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Физическая культура и спорт– 30,0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5 173,9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–коммунальное хозяйство –395,9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22481F7-9898-4971-9BEF-9433BF97EB3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политика – 59,6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6E1EF-C5F1-4727-83A0-F364512809FC}" type="parTrans" cxnId="{99495E77-CE52-42FE-BCED-77D2762A9DB2}">
      <dgm:prSet/>
      <dgm:spPr/>
      <dgm:t>
        <a:bodyPr/>
        <a:lstStyle/>
        <a:p>
          <a:endParaRPr lang="ru-RU"/>
        </a:p>
      </dgm:t>
    </dgm:pt>
    <dgm:pt modelId="{8DAC7294-7D2D-48DE-BBBA-AE369E9030F7}" type="sibTrans" cxnId="{99495E77-CE52-42FE-BCED-77D2762A9DB2}">
      <dgm:prSet/>
      <dgm:spPr/>
      <dgm:t>
        <a:bodyPr/>
        <a:lstStyle/>
        <a:p>
          <a:endParaRPr lang="ru-RU"/>
        </a:p>
      </dgm:t>
    </dgm:pt>
    <dgm:pt modelId="{D5058447-3851-4DDB-B1B0-C350437F83EC}">
      <dgm:prSet custT="1"/>
      <dgm:sp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 правоохранительная деятельность – 15,0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3297C4-EAF4-4C77-8A5B-E321DE8FC206}" type="parTrans" cxnId="{9A2ACFDA-44DA-47B3-AE96-26FE14BD0936}">
      <dgm:prSet/>
      <dgm:spPr/>
      <dgm:t>
        <a:bodyPr/>
        <a:lstStyle/>
        <a:p>
          <a:endParaRPr lang="ru-RU"/>
        </a:p>
      </dgm:t>
    </dgm:pt>
    <dgm:pt modelId="{879F1ED0-9A22-4D35-8DBA-893AE4EAC8DC}" type="sibTrans" cxnId="{9A2ACFDA-44DA-47B3-AE96-26FE14BD0936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5221BFA0-492B-4706-9543-1B3ED663D78B}" type="pres">
      <dgm:prSet presAssocID="{D5058447-3851-4DDB-B1B0-C350437F83E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FCD9-EE29-42C8-B8F9-BB964AFC0C6A}" type="pres">
      <dgm:prSet presAssocID="{879F1ED0-9A22-4D35-8DBA-893AE4EAC8DC}" presName="spacer" presStyleCnt="0"/>
      <dgm:spPr/>
    </dgm:pt>
    <dgm:pt modelId="{0093E836-92A8-4F57-AA2A-68DFA77A4350}" type="pres">
      <dgm:prSet presAssocID="{678106EF-684B-45AF-8DDF-C848BC2B373A}" presName="parentText" presStyleLbl="node1" presStyleIdx="3" presStyleCnt="8" custLinFactNeighborY="79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5053FC2-B42A-40ED-96BF-67FCEBD56C8D}" type="pres">
      <dgm:prSet presAssocID="{122481F7-9898-4971-9BEF-9433BF97EB3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E0FA-51B2-457E-9EC3-3CEA99366BD6}" type="pres">
      <dgm:prSet presAssocID="{8DAC7294-7D2D-48DE-BBBA-AE369E9030F7}" presName="spacer" presStyleCnt="0"/>
      <dgm:spPr/>
    </dgm:pt>
    <dgm:pt modelId="{FC6A26E3-2176-4C86-A0DE-5CB07184F32A}" type="pres">
      <dgm:prSet presAssocID="{0504BD27-B1FC-4203-A517-B441222C19FF}" presName="parentText" presStyleLbl="node1" presStyleIdx="7" presStyleCnt="8" custLinFactY="-46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6FCFEEF-F0AA-4CB2-92D0-379FA720B063}" type="presOf" srcId="{122481F7-9898-4971-9BEF-9433BF97EB37}" destId="{F5053FC2-B42A-40ED-96BF-67FCEBD56C8D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9A2ACFDA-44DA-47B3-AE96-26FE14BD0936}" srcId="{968D9214-88B3-493F-ADE6-E7228A3D623A}" destId="{D5058447-3851-4DDB-B1B0-C350437F83EC}" srcOrd="2" destOrd="0" parTransId="{4C3297C4-EAF4-4C77-8A5B-E321DE8FC206}" sibTransId="{879F1ED0-9A22-4D35-8DBA-893AE4EAC8DC}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99495E77-CE52-42FE-BCED-77D2762A9DB2}" srcId="{968D9214-88B3-493F-ADE6-E7228A3D623A}" destId="{122481F7-9898-4971-9BEF-9433BF97EB37}" srcOrd="6" destOrd="0" parTransId="{7E56E1EF-C5F1-4727-83A0-F364512809FC}" sibTransId="{8DAC7294-7D2D-48DE-BBBA-AE369E9030F7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0EA97EB9-EE6B-4F09-9850-540397790CC8}" type="presOf" srcId="{D5058447-3851-4DDB-B1B0-C350437F83EC}" destId="{5221BFA0-492B-4706-9543-1B3ED663D78B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7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BD034916-D8B9-49A8-8DEC-BB27F5666058}" type="presParOf" srcId="{114EC0D7-7C0D-498A-AAD9-E256870189B2}" destId="{5221BFA0-492B-4706-9543-1B3ED663D78B}" srcOrd="4" destOrd="0" presId="urn:microsoft.com/office/officeart/2005/8/layout/vList2"/>
    <dgm:cxn modelId="{41B527A3-B8A6-4814-8A56-5DC84F6BFC56}" type="presParOf" srcId="{114EC0D7-7C0D-498A-AAD9-E256870189B2}" destId="{6B44FCD9-EE29-42C8-B8F9-BB964AFC0C6A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39EE4B56-7915-4490-8EA0-8A6CB6EC2346}" type="presParOf" srcId="{114EC0D7-7C0D-498A-AAD9-E256870189B2}" destId="{F5053FC2-B42A-40ED-96BF-67FCEBD56C8D}" srcOrd="12" destOrd="0" presId="urn:microsoft.com/office/officeart/2005/8/layout/vList2"/>
    <dgm:cxn modelId="{4A810CFD-D92C-4AFF-B5AB-E7EAB12A2690}" type="presParOf" srcId="{114EC0D7-7C0D-498A-AAD9-E256870189B2}" destId="{1911E0FA-51B2-457E-9EC3-3CEA99366BD6}" srcOrd="13" destOrd="0" presId="urn:microsoft.com/office/officeart/2005/8/layout/vList2"/>
    <dgm:cxn modelId="{B3AF37D4-AEE4-4D1B-A1B8-42080215A00E}" type="presParOf" srcId="{114EC0D7-7C0D-498A-AAD9-E256870189B2}" destId="{FC6A26E3-2176-4C86-A0DE-5CB07184F32A}" srcOrd="14" destOrd="0" presId="urn:microsoft.com/office/officeart/2005/8/layout/vList2"/>
  </dgm:cxnLst>
  <dgm:bg>
    <a:gradFill>
      <a:gsLst>
        <a:gs pos="0">
          <a:schemeClr val="accent4"/>
        </a:gs>
        <a:gs pos="25000">
          <a:schemeClr val="accent6">
            <a:hueOff val="0"/>
            <a:satOff val="0"/>
            <a:lumOff val="0"/>
            <a:alphaOff val="0"/>
            <a:tint val="85000"/>
          </a:schemeClr>
        </a:gs>
        <a:gs pos="40000">
          <a:schemeClr val="accent6">
            <a:hueOff val="0"/>
            <a:satOff val="0"/>
            <a:lumOff val="0"/>
            <a:alphaOff val="0"/>
            <a:tint val="92000"/>
          </a:schemeClr>
        </a:gs>
        <a:gs pos="50000">
          <a:schemeClr val="accent6">
            <a:hueOff val="0"/>
            <a:satOff val="0"/>
            <a:lumOff val="0"/>
            <a:alphaOff val="0"/>
            <a:tint val="93000"/>
          </a:schemeClr>
        </a:gs>
        <a:gs pos="60000">
          <a:schemeClr val="accent6">
            <a:hueOff val="0"/>
            <a:satOff val="0"/>
            <a:lumOff val="0"/>
            <a:alphaOff val="0"/>
            <a:tint val="92000"/>
          </a:schemeClr>
        </a:gs>
        <a:gs pos="75000">
          <a:schemeClr val="accent6">
            <a:hueOff val="0"/>
            <a:satOff val="0"/>
            <a:lumOff val="0"/>
            <a:alphaOff val="0"/>
            <a:tint val="83000"/>
            <a:satMod val="108000"/>
          </a:schemeClr>
        </a:gs>
        <a:gs pos="100000">
          <a:schemeClr val="accent6">
            <a:hueOff val="0"/>
            <a:satOff val="0"/>
            <a:lumOff val="0"/>
            <a:alphaOff val="0"/>
            <a:tint val="48000"/>
            <a:satMod val="15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-138917" y="0"/>
          <a:ext cx="5472608" cy="5472608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123304" y="504056"/>
          <a:ext cx="8254578" cy="1561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89 от 18.10.2017г администрации Первомайского сельского поселения</a:t>
          </a:r>
          <a:endParaRPr lang="ru-RU" sz="1800" kern="1200" dirty="0"/>
        </a:p>
      </dsp:txBody>
      <dsp:txXfrm>
        <a:off x="123304" y="504056"/>
        <a:ext cx="8254578" cy="1561426"/>
      </dsp:txXfrm>
    </dsp:sp>
    <dsp:sp modelId="{55A5B9AD-FB5E-4366-BCC5-05B0ACB594C1}">
      <dsp:nvSpPr>
        <dsp:cNvPr id="0" name=""/>
        <dsp:cNvSpPr/>
      </dsp:nvSpPr>
      <dsp:spPr>
        <a:xfrm>
          <a:off x="71991" y="2448272"/>
          <a:ext cx="8385233" cy="1028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21046"/>
              <a:satOff val="4176"/>
              <a:lumOff val="79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38 от 09.06.2017г администрации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91" y="2448272"/>
        <a:ext cx="8385233" cy="1028158"/>
      </dsp:txXfrm>
    </dsp:sp>
    <dsp:sp modelId="{0FD99F51-B09C-4F80-AC02-AA7A13767858}">
      <dsp:nvSpPr>
        <dsp:cNvPr id="0" name=""/>
        <dsp:cNvSpPr/>
      </dsp:nvSpPr>
      <dsp:spPr>
        <a:xfrm>
          <a:off x="569821" y="3739410"/>
          <a:ext cx="7612326" cy="883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42092"/>
              <a:satOff val="8352"/>
              <a:lumOff val="15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9821" y="3739410"/>
        <a:ext cx="7612326" cy="883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1482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538,1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82"/>
        <a:ext cx="3898776" cy="531990"/>
      </dsp:txXfrm>
    </dsp:sp>
    <dsp:sp modelId="{1FAD3718-0B2C-4C57-AC74-478D60F070CF}">
      <dsp:nvSpPr>
        <dsp:cNvPr id="0" name=""/>
        <dsp:cNvSpPr/>
      </dsp:nvSpPr>
      <dsp:spPr>
        <a:xfrm>
          <a:off x="0" y="547591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Имущественные налоги – 630,4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7591"/>
        <a:ext cx="3898776" cy="531990"/>
      </dsp:txXfrm>
    </dsp:sp>
    <dsp:sp modelId="{D88D7DC9-C87B-415F-A307-AAFFC415BA73}">
      <dsp:nvSpPr>
        <dsp:cNvPr id="0" name=""/>
        <dsp:cNvSpPr/>
      </dsp:nvSpPr>
      <dsp:spPr>
        <a:xfrm>
          <a:off x="0" y="109451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12,0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94513"/>
        <a:ext cx="3898776" cy="531990"/>
      </dsp:txXfrm>
    </dsp:sp>
    <dsp:sp modelId="{AD9B5ED4-D5EA-4C9F-BFCE-07D89F0F4DEE}">
      <dsp:nvSpPr>
        <dsp:cNvPr id="0" name=""/>
        <dsp:cNvSpPr/>
      </dsp:nvSpPr>
      <dsp:spPr>
        <a:xfrm>
          <a:off x="0" y="1639809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- 150,0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39809"/>
        <a:ext cx="3898776" cy="531990"/>
      </dsp:txXfrm>
    </dsp:sp>
    <dsp:sp modelId="{549C527F-59CB-49B5-9C33-C17455FCFC6B}">
      <dsp:nvSpPr>
        <dsp:cNvPr id="0" name=""/>
        <dsp:cNvSpPr/>
      </dsp:nvSpPr>
      <dsp:spPr>
        <a:xfrm>
          <a:off x="0" y="2185917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75,3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85917"/>
        <a:ext cx="3898776" cy="531990"/>
      </dsp:txXfrm>
    </dsp:sp>
    <dsp:sp modelId="{38ED097D-C979-4DA5-BE6E-A5C08E96F9B0}">
      <dsp:nvSpPr>
        <dsp:cNvPr id="0" name=""/>
        <dsp:cNvSpPr/>
      </dsp:nvSpPr>
      <dsp:spPr>
        <a:xfrm>
          <a:off x="0" y="269812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8123"/>
        <a:ext cx="3898776" cy="531990"/>
      </dsp:txXfrm>
    </dsp:sp>
    <dsp:sp modelId="{2C4AFAC0-05B9-4BBF-9E57-04FCA784D5D6}">
      <dsp:nvSpPr>
        <dsp:cNvPr id="0" name=""/>
        <dsp:cNvSpPr/>
      </dsp:nvSpPr>
      <dsp:spPr>
        <a:xfrm>
          <a:off x="0" y="3278135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8135"/>
        <a:ext cx="3898776" cy="531990"/>
      </dsp:txXfrm>
    </dsp:sp>
    <dsp:sp modelId="{3583B349-282C-48EE-A5B2-B2699AF4F3CB}">
      <dsp:nvSpPr>
        <dsp:cNvPr id="0" name=""/>
        <dsp:cNvSpPr/>
      </dsp:nvSpPr>
      <dsp:spPr>
        <a:xfrm>
          <a:off x="0" y="380335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–14 975,6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03353"/>
        <a:ext cx="3898776" cy="5319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775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4 761,7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5"/>
        <a:ext cx="4248472" cy="610051"/>
      </dsp:txXfrm>
    </dsp:sp>
    <dsp:sp modelId="{20B9C0C8-8C7F-492F-8A66-406A0E609FD4}">
      <dsp:nvSpPr>
        <dsp:cNvPr id="0" name=""/>
        <dsp:cNvSpPr/>
      </dsp:nvSpPr>
      <dsp:spPr>
        <a:xfrm>
          <a:off x="0" y="62512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128"/>
        <a:ext cx="4248472" cy="610051"/>
      </dsp:txXfrm>
    </dsp:sp>
    <dsp:sp modelId="{0093E836-92A8-4F57-AA2A-68DFA77A4350}">
      <dsp:nvSpPr>
        <dsp:cNvPr id="0" name=""/>
        <dsp:cNvSpPr/>
      </dsp:nvSpPr>
      <dsp:spPr>
        <a:xfrm>
          <a:off x="0" y="126082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–745,1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60821"/>
        <a:ext cx="4248472" cy="610051"/>
      </dsp:txXfrm>
    </dsp:sp>
    <dsp:sp modelId="{A895908A-4728-413C-BF2A-CBEFCD64E6CA}">
      <dsp:nvSpPr>
        <dsp:cNvPr id="0" name=""/>
        <dsp:cNvSpPr/>
      </dsp:nvSpPr>
      <dsp:spPr>
        <a:xfrm>
          <a:off x="0" y="1873833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833"/>
        <a:ext cx="4248472" cy="610051"/>
      </dsp:txXfrm>
    </dsp:sp>
    <dsp:sp modelId="{F73ADE98-D55C-424E-900F-98EAA79B75FA}">
      <dsp:nvSpPr>
        <dsp:cNvPr id="0" name=""/>
        <dsp:cNvSpPr/>
      </dsp:nvSpPr>
      <dsp:spPr>
        <a:xfrm>
          <a:off x="0" y="2498186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10 803,0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86"/>
        <a:ext cx="4248472" cy="610051"/>
      </dsp:txXfrm>
    </dsp:sp>
    <dsp:sp modelId="{F5053FC2-B42A-40ED-96BF-67FCEBD56C8D}">
      <dsp:nvSpPr>
        <dsp:cNvPr id="0" name=""/>
        <dsp:cNvSpPr/>
      </dsp:nvSpPr>
      <dsp:spPr>
        <a:xfrm>
          <a:off x="0" y="312253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38"/>
        <a:ext cx="4248472" cy="610051"/>
      </dsp:txXfrm>
    </dsp:sp>
    <dsp:sp modelId="{FC6A26E3-2176-4C86-A0DE-5CB07184F32A}">
      <dsp:nvSpPr>
        <dsp:cNvPr id="0" name=""/>
        <dsp:cNvSpPr/>
      </dsp:nvSpPr>
      <dsp:spPr>
        <a:xfrm>
          <a:off x="0" y="374689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35,0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46891"/>
        <a:ext cx="4248472" cy="61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0648"/>
            <a:ext cx="6900664" cy="314092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ПРИВОЛЬНЕНСКОГО сельского поселения РЕМОНТНЕНСКОГО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772400" cy="136815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05385018"/>
              </p:ext>
            </p:extLst>
          </p:nvPr>
        </p:nvGraphicFramePr>
        <p:xfrm>
          <a:off x="539552" y="692696"/>
          <a:ext cx="84296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решения Собрания депутатов «О бюджете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сельского поселения  Ремонтненского района на 2018 год и на плановый период 2018 и 2019 годов», 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539552" y="2060848"/>
          <a:ext cx="8136904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97159"/>
                <a:gridCol w="1553382"/>
                <a:gridCol w="1467084"/>
                <a:gridCol w="1319279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908,9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1 808,8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1 886,6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1 925,3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6 241,1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6 224,7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908,9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39444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параметры  бюджета  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2018 год,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                                                Расходы бюджета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10 908,9                                                                            10 908,9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2664471"/>
              </p:ext>
            </p:extLst>
          </p:nvPr>
        </p:nvGraphicFramePr>
        <p:xfrm>
          <a:off x="457200" y="1785926"/>
          <a:ext cx="390048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4886177"/>
              </p:ext>
            </p:extLst>
          </p:nvPr>
        </p:nvGraphicFramePr>
        <p:xfrm>
          <a:off x="4572000" y="1785926"/>
          <a:ext cx="42484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113373"/>
              </p:ext>
            </p:extLst>
          </p:nvPr>
        </p:nvGraphicFramePr>
        <p:xfrm>
          <a:off x="457200" y="1052736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9438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10 908,9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2835655"/>
              </p:ext>
            </p:extLst>
          </p:nvPr>
        </p:nvGraphicFramePr>
        <p:xfrm>
          <a:off x="251520" y="1571612"/>
          <a:ext cx="8892480" cy="488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1173</TotalTime>
  <Words>318</Words>
  <Application>Microsoft Office PowerPoint</Application>
  <PresentationFormat>Экран (4:3)</PresentationFormat>
  <Paragraphs>94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Бюджет  ПРИВОЛЬНЕНСКОГО сельского поселения РЕМОНТНЕНСКОГО района на 2018-2020 годы</vt:lpstr>
      <vt:lpstr>                                                                                                                                                              Составление проекта бюджета Привольненского  сельского поселения основывается на:   </vt:lpstr>
      <vt:lpstr>Основные характеристики  решения Собрания депутатов «О бюджете Привольненского  сельского поселения  Ремонтненского района на 2018 год и на плановый период 2018 и 2019 годов»,                                                             тыс. рублей</vt:lpstr>
      <vt:lpstr>Основные  параметры  бюджета   Привольненского сельского поселения   на  2018 год, тыс. рублей Доходы бюджета                                                 Расходы бюджета 10 908,9                                                                            10 908,9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10 908,9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Финансист</cp:lastModifiedBy>
  <cp:revision>157</cp:revision>
  <dcterms:created xsi:type="dcterms:W3CDTF">2015-02-20T07:51:34Z</dcterms:created>
  <dcterms:modified xsi:type="dcterms:W3CDTF">2018-02-20T07:28:49Z</dcterms:modified>
</cp:coreProperties>
</file>